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74" r:id="rId2"/>
  </p:sldMasterIdLst>
  <p:notesMasterIdLst>
    <p:notesMasterId r:id="rId16"/>
  </p:notesMasterIdLst>
  <p:sldIdLst>
    <p:sldId id="278" r:id="rId3"/>
    <p:sldId id="282" r:id="rId4"/>
    <p:sldId id="283" r:id="rId5"/>
    <p:sldId id="315" r:id="rId6"/>
    <p:sldId id="365" r:id="rId7"/>
    <p:sldId id="372" r:id="rId8"/>
    <p:sldId id="370" r:id="rId9"/>
    <p:sldId id="375" r:id="rId10"/>
    <p:sldId id="378" r:id="rId11"/>
    <p:sldId id="379" r:id="rId12"/>
    <p:sldId id="376" r:id="rId13"/>
    <p:sldId id="318" r:id="rId14"/>
    <p:sldId id="356" r:id="rId15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82"/>
    <a:srgbClr val="FFFFFF"/>
    <a:srgbClr val="0000CD"/>
    <a:srgbClr val="BEBEBE"/>
    <a:srgbClr val="FF0000"/>
    <a:srgbClr val="FFFF00"/>
    <a:srgbClr val="FF1515"/>
    <a:srgbClr val="22D49B"/>
    <a:srgbClr val="5C99FA"/>
    <a:srgbClr val="026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521" autoAdjust="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DCC60-6502-49DF-A34F-D95964170157}" type="datetimeFigureOut">
              <a:rPr lang="de-DE" smtClean="0"/>
              <a:t>17.09.2024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1FEFE-F23E-40F2-864E-FEAAA87054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80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1FEFE-F23E-40F2-864E-FEAAA870543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932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0640" cy="530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0640" cy="530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erade Verbindung 11"/>
          <p:cNvSpPr/>
          <p:nvPr/>
        </p:nvSpPr>
        <p:spPr>
          <a:xfrm>
            <a:off x="143640" y="6319800"/>
            <a:ext cx="11904120" cy="36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" name="Grafik 13"/>
          <p:cNvPicPr/>
          <p:nvPr/>
        </p:nvPicPr>
        <p:blipFill>
          <a:blip r:embed="rId14"/>
          <a:stretch/>
        </p:blipFill>
        <p:spPr>
          <a:xfrm>
            <a:off x="10224000" y="441360"/>
            <a:ext cx="1438920" cy="666000"/>
          </a:xfrm>
          <a:prstGeom prst="rect">
            <a:avLst/>
          </a:prstGeom>
          <a:ln w="0">
            <a:noFill/>
          </a:ln>
        </p:spPr>
      </p:pic>
      <p:sp>
        <p:nvSpPr>
          <p:cNvPr id="2" name="Footer Placeholder 4" hidden="1"/>
          <p:cNvSpPr/>
          <p:nvPr/>
        </p:nvSpPr>
        <p:spPr>
          <a:xfrm>
            <a:off x="2267280" y="6329880"/>
            <a:ext cx="4907160" cy="52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Eickhoff, Dario – Physics of Volcanoes-9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3" name="Fußzeilenplatzhalter 4" hidden="1"/>
          <p:cNvSpPr/>
          <p:nvPr/>
        </p:nvSpPr>
        <p:spPr>
          <a:xfrm>
            <a:off x="7340760" y="6329880"/>
            <a:ext cx="4325760" cy="52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  <a:spcBef>
                <a:spcPts val="601"/>
              </a:spcBef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KIT-Department of Physics – Geophysical Institute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4" name="Text Box 14"/>
          <p:cNvSpPr/>
          <p:nvPr/>
        </p:nvSpPr>
        <p:spPr>
          <a:xfrm>
            <a:off x="155520" y="6525720"/>
            <a:ext cx="4807800" cy="16704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rgbClr val="000000"/>
                </a:solidFill>
                <a:latin typeface="Arial"/>
                <a:ea typeface="DejaVu Sans"/>
              </a:rPr>
              <a:t>KIT – The Research University in the Helmholtz Association</a:t>
            </a:r>
            <a:endParaRPr lang="de-DE" sz="1100" b="0" strike="noStrike" spc="-1">
              <a:latin typeface="Arial"/>
            </a:endParaRPr>
          </a:p>
        </p:txBody>
      </p:sp>
      <p:sp>
        <p:nvSpPr>
          <p:cNvPr id="5" name="Text Box 14"/>
          <p:cNvSpPr/>
          <p:nvPr/>
        </p:nvSpPr>
        <p:spPr>
          <a:xfrm>
            <a:off x="9757800" y="6432840"/>
            <a:ext cx="2301840" cy="32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DE" sz="2140" b="1" strike="noStrike" spc="-1">
                <a:solidFill>
                  <a:srgbClr val="000000"/>
                </a:solidFill>
                <a:latin typeface="Arial"/>
                <a:ea typeface="DejaVu Sans"/>
              </a:rPr>
              <a:t>www.kit.edu</a:t>
            </a:r>
            <a:endParaRPr lang="de-DE" sz="2140" b="0" strike="noStrike" spc="-1">
              <a:latin typeface="Arial"/>
            </a:endParaRPr>
          </a:p>
        </p:txBody>
      </p:sp>
      <p:pic>
        <p:nvPicPr>
          <p:cNvPr id="6" name="Grafik 11"/>
          <p:cNvPicPr/>
          <p:nvPr/>
        </p:nvPicPr>
        <p:blipFill>
          <a:blip r:embed="rId15"/>
          <a:stretch/>
        </p:blipFill>
        <p:spPr>
          <a:xfrm>
            <a:off x="528120" y="479880"/>
            <a:ext cx="2161080" cy="1000440"/>
          </a:xfrm>
          <a:prstGeom prst="rect">
            <a:avLst/>
          </a:prstGeom>
          <a:ln w="0"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de-DE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erade Verbindung 11"/>
          <p:cNvSpPr/>
          <p:nvPr/>
        </p:nvSpPr>
        <p:spPr>
          <a:xfrm>
            <a:off x="143640" y="6319800"/>
            <a:ext cx="11904120" cy="36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8" name="Grafik 13"/>
          <p:cNvPicPr/>
          <p:nvPr/>
        </p:nvPicPr>
        <p:blipFill>
          <a:blip r:embed="rId14"/>
          <a:stretch/>
        </p:blipFill>
        <p:spPr>
          <a:xfrm>
            <a:off x="10224000" y="441360"/>
            <a:ext cx="1438920" cy="666000"/>
          </a:xfrm>
          <a:prstGeom prst="rect">
            <a:avLst/>
          </a:prstGeom>
          <a:ln w="0">
            <a:noFill/>
          </a:ln>
        </p:spPr>
      </p:pic>
      <p:sp>
        <p:nvSpPr>
          <p:cNvPr id="89" name="Footer Placeholder 4"/>
          <p:cNvSpPr/>
          <p:nvPr/>
        </p:nvSpPr>
        <p:spPr>
          <a:xfrm>
            <a:off x="2267280" y="6329880"/>
            <a:ext cx="1215222" cy="52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Eickhoff, Dario</a:t>
            </a:r>
          </a:p>
        </p:txBody>
      </p:sp>
      <p:sp>
        <p:nvSpPr>
          <p:cNvPr id="90" name="Fußzeilenplatzhalter 4"/>
          <p:cNvSpPr/>
          <p:nvPr/>
        </p:nvSpPr>
        <p:spPr>
          <a:xfrm>
            <a:off x="7340760" y="6329880"/>
            <a:ext cx="4325760" cy="52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  <a:spcBef>
                <a:spcPts val="601"/>
              </a:spcBef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KIT-Department of Physics – Geophysical Institute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de-DE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42249F7-68C2-7D3D-EE0A-226507643DEE}"/>
              </a:ext>
            </a:extLst>
          </p:cNvPr>
          <p:cNvSpPr/>
          <p:nvPr userDrawn="1"/>
        </p:nvSpPr>
        <p:spPr>
          <a:xfrm>
            <a:off x="3636018" y="6329880"/>
            <a:ext cx="2706415" cy="52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International Meteor Conference 2024</a:t>
            </a:r>
          </a:p>
        </p:txBody>
      </p:sp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69D92BE9-BA09-0271-8F5B-55C14C4F43E4}"/>
              </a:ext>
            </a:extLst>
          </p:cNvPr>
          <p:cNvSpPr/>
          <p:nvPr userDrawn="1"/>
        </p:nvSpPr>
        <p:spPr>
          <a:xfrm>
            <a:off x="288000" y="6329880"/>
            <a:ext cx="434160" cy="52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DAE2747D-AB40-40C9-9F9B-5C80EBAF6A51}" type="slidenum">
              <a:rPr lang="en-US" sz="1200" b="1" strike="noStrike" spc="-1">
                <a:solidFill>
                  <a:srgbClr val="000000"/>
                </a:solidFill>
                <a:latin typeface="Arial"/>
                <a:ea typeface="DejaVu Sans"/>
              </a:rPr>
              <a:t>‹Nr.›</a:t>
            </a:fld>
            <a:endParaRPr lang="de-DE" sz="1200" b="0" strike="noStrike" spc="-1">
              <a:latin typeface="Arial"/>
            </a:endParaRPr>
          </a:p>
        </p:txBody>
      </p:sp>
      <p:sp>
        <p:nvSpPr>
          <p:cNvPr id="4" name="Date Placeholder 12">
            <a:extLst>
              <a:ext uri="{FF2B5EF4-FFF2-40B4-BE49-F238E27FC236}">
                <a16:creationId xmlns:a16="http://schemas.microsoft.com/office/drawing/2014/main" id="{7D2E94FC-E949-7224-67AF-B711636E3091}"/>
              </a:ext>
            </a:extLst>
          </p:cNvPr>
          <p:cNvSpPr/>
          <p:nvPr userDrawn="1"/>
        </p:nvSpPr>
        <p:spPr>
          <a:xfrm>
            <a:off x="722160" y="6329880"/>
            <a:ext cx="1483560" cy="52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spc="-1" dirty="0">
                <a:solidFill>
                  <a:srgbClr val="000000"/>
                </a:solidFill>
                <a:latin typeface="Arial"/>
                <a:ea typeface="DejaVu Sans"/>
              </a:rPr>
              <a:t>Sep 19</a:t>
            </a:r>
            <a:r>
              <a:rPr lang="en-US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2024</a:t>
            </a:r>
            <a:endParaRPr lang="de-DE" sz="1200" b="0" strike="noStrike" spc="-1" dirty="0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/>
          </p:nvPr>
        </p:nvSpPr>
        <p:spPr>
          <a:xfrm>
            <a:off x="336000" y="1683391"/>
            <a:ext cx="11520000" cy="100824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en-US" sz="3400" b="1" spc="-1" dirty="0">
                <a:solidFill>
                  <a:srgbClr val="000000"/>
                </a:solidFill>
                <a:latin typeface="Arial"/>
              </a:rPr>
              <a:t>Moving sources in moving media: Tracing 2024 BX</a:t>
            </a:r>
            <a:r>
              <a:rPr lang="en-US" sz="3400" b="1" spc="-1" baseline="-25000" dirty="0">
                <a:solidFill>
                  <a:srgbClr val="000000"/>
                </a:solidFill>
                <a:latin typeface="Arial"/>
              </a:rPr>
              <a:t>1</a:t>
            </a:r>
          </a:p>
          <a:p>
            <a:pPr>
              <a:lnSpc>
                <a:spcPct val="9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en-US" sz="3400" b="1" spc="-1" dirty="0">
                <a:solidFill>
                  <a:srgbClr val="000000"/>
                </a:solidFill>
                <a:latin typeface="Arial"/>
              </a:rPr>
              <a:t>through Earth’s atmosphere with seismoacoustic data</a:t>
            </a:r>
            <a:endParaRPr lang="de-DE" sz="3400" b="0" strike="noStrike" spc="-1" dirty="0">
              <a:latin typeface="Arial"/>
            </a:endParaRPr>
          </a:p>
        </p:txBody>
      </p:sp>
      <p:pic>
        <p:nvPicPr>
          <p:cNvPr id="4" name="Bildplatzhalter 11">
            <a:extLst>
              <a:ext uri="{FF2B5EF4-FFF2-40B4-BE49-F238E27FC236}">
                <a16:creationId xmlns:a16="http://schemas.microsoft.com/office/drawing/2014/main" id="{9483EAF7-0352-4543-ACE6-5920C5559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6" b="6246"/>
          <a:stretch/>
        </p:blipFill>
        <p:spPr>
          <a:xfrm>
            <a:off x="156308" y="3429000"/>
            <a:ext cx="11904459" cy="2896822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ADF9499-687D-8FC4-0A2A-744A7D2E6E90}"/>
              </a:ext>
            </a:extLst>
          </p:cNvPr>
          <p:cNvSpPr txBox="1"/>
          <p:nvPr/>
        </p:nvSpPr>
        <p:spPr>
          <a:xfrm>
            <a:off x="156308" y="6044409"/>
            <a:ext cx="6286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© Tobias Felber., https://fireball.imo.net/members/imo_photo/view_photo?photo_id=16279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374331-87D5-4E13-ADD1-18D44A4C0F9D}"/>
              </a:ext>
            </a:extLst>
          </p:cNvPr>
          <p:cNvSpPr/>
          <p:nvPr/>
        </p:nvSpPr>
        <p:spPr>
          <a:xfrm>
            <a:off x="10109322" y="244929"/>
            <a:ext cx="1818699" cy="903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 descr="Ein Bild, das Schrift, Text, Logo, Grafiken enthält.&#10;&#10;Automatisch generierte Beschreibung">
            <a:extLst>
              <a:ext uri="{FF2B5EF4-FFF2-40B4-BE49-F238E27FC236}">
                <a16:creationId xmlns:a16="http://schemas.microsoft.com/office/drawing/2014/main" id="{EA0810C0-A43C-EE40-98AC-F2D743032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264" y="456716"/>
            <a:ext cx="2618303" cy="100824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4AEF728-15CA-5F08-8215-9BF7B7703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7160" y="2371241"/>
            <a:ext cx="3263608" cy="3844565"/>
          </a:xfrm>
          <a:prstGeom prst="rect">
            <a:avLst/>
          </a:prstGeom>
        </p:spPr>
      </p:pic>
      <p:sp>
        <p:nvSpPr>
          <p:cNvPr id="6" name="PlaceHolder 1">
            <a:extLst>
              <a:ext uri="{FF2B5EF4-FFF2-40B4-BE49-F238E27FC236}">
                <a16:creationId xmlns:a16="http://schemas.microsoft.com/office/drawing/2014/main" id="{8756B044-79FC-72EF-8BBE-02B0F5F09E5A}"/>
              </a:ext>
            </a:extLst>
          </p:cNvPr>
          <p:cNvSpPr txBox="1">
            <a:spLocks/>
          </p:cNvSpPr>
          <p:nvPr/>
        </p:nvSpPr>
        <p:spPr>
          <a:xfrm>
            <a:off x="336000" y="2866996"/>
            <a:ext cx="11520000" cy="43686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79"/>
              </a:spcBef>
              <a:buNone/>
              <a:tabLst>
                <a:tab pos="0" algn="l"/>
              </a:tabLst>
            </a:pPr>
            <a:r>
              <a:rPr lang="de-DE" sz="2000" b="1" u="sng" dirty="0">
                <a:latin typeface="Carlito"/>
              </a:rPr>
              <a:t>Dario </a:t>
            </a:r>
            <a:r>
              <a:rPr lang="de-DE" sz="2000" b="1" u="sng" strike="noStrike" baseline="0" dirty="0">
                <a:latin typeface="Carlito"/>
              </a:rPr>
              <a:t>Eickhoff</a:t>
            </a:r>
            <a:r>
              <a:rPr lang="de-DE" sz="2000" b="1" u="none" strike="noStrike" baseline="0" dirty="0">
                <a:latin typeface="Carlito"/>
              </a:rPr>
              <a:t>,  </a:t>
            </a:r>
            <a:r>
              <a:rPr lang="de-DE" sz="2000" b="1" dirty="0">
                <a:latin typeface="Carlito"/>
              </a:rPr>
              <a:t>Jan-Phillip </a:t>
            </a:r>
            <a:r>
              <a:rPr lang="de-DE" sz="2000" b="1" u="none" strike="noStrike" baseline="0" dirty="0" err="1">
                <a:latin typeface="Carlito"/>
              </a:rPr>
              <a:t>Föst</a:t>
            </a:r>
            <a:r>
              <a:rPr lang="de-DE" sz="2000" b="1" dirty="0">
                <a:latin typeface="Carlito"/>
              </a:rPr>
              <a:t>  &amp;</a:t>
            </a:r>
            <a:r>
              <a:rPr lang="de-DE" sz="2000" b="1" u="none" strike="noStrike" baseline="0" dirty="0">
                <a:latin typeface="Carlito"/>
              </a:rPr>
              <a:t>  </a:t>
            </a:r>
            <a:r>
              <a:rPr lang="de-DE" sz="2000" b="1" dirty="0">
                <a:latin typeface="Carlito"/>
              </a:rPr>
              <a:t>Joachim </a:t>
            </a:r>
            <a:r>
              <a:rPr lang="de-DE" sz="2000" b="1" u="none" strike="noStrike" baseline="0" dirty="0">
                <a:latin typeface="Carlito"/>
              </a:rPr>
              <a:t>Ritter </a:t>
            </a:r>
            <a:endParaRPr lang="de-DE" sz="2000" b="1" u="none" strike="noStrike" baseline="30000" dirty="0">
              <a:latin typeface="Carli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Number Placeholder 12"/>
          <p:cNvSpPr/>
          <p:nvPr/>
        </p:nvSpPr>
        <p:spPr>
          <a:xfrm>
            <a:off x="288000" y="6329880"/>
            <a:ext cx="434160" cy="52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DAE2747D-AB40-40C9-9F9B-5C80EBAF6A51}" type="slidenum">
              <a:rPr lang="en-US" sz="1200" b="1" strike="noStrike" spc="-1">
                <a:solidFill>
                  <a:srgbClr val="000000"/>
                </a:solidFill>
                <a:latin typeface="Arial"/>
                <a:ea typeface="DejaVu Sans"/>
              </a:rPr>
              <a:t>10</a:t>
            </a:fld>
            <a:endParaRPr lang="de-DE" sz="1200" b="0" strike="noStrike" spc="-1" dirty="0">
              <a:latin typeface="Arial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867730D-A92B-446E-99E7-5426889B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</p:spPr>
        <p:txBody>
          <a:bodyPr/>
          <a:lstStyle/>
          <a:p>
            <a:r>
              <a:rPr lang="de-DE" sz="3000" b="1" dirty="0" err="1"/>
              <a:t>Direct</a:t>
            </a:r>
            <a:r>
              <a:rPr lang="de-DE" sz="3000" b="1" dirty="0"/>
              <a:t> Search </a:t>
            </a:r>
            <a:r>
              <a:rPr lang="de-DE" sz="3000" b="1" dirty="0" err="1"/>
              <a:t>Algorithm</a:t>
            </a:r>
            <a:endParaRPr lang="de-DE" sz="3000" b="1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C33D280-45ED-4910-9968-87869D94F8B2}"/>
              </a:ext>
            </a:extLst>
          </p:cNvPr>
          <p:cNvSpPr txBox="1">
            <a:spLocks/>
          </p:cNvSpPr>
          <p:nvPr/>
        </p:nvSpPr>
        <p:spPr bwMode="auto">
          <a:xfrm>
            <a:off x="609480" y="1288179"/>
            <a:ext cx="5323089" cy="372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r>
              <a:rPr lang="de-DE" altLang="de-DE" sz="2000" b="1" dirty="0">
                <a:ea typeface="Calibri" pitchFamily="34" charset="0"/>
                <a:cs typeface="Arial" charset="0"/>
              </a:rPr>
              <a:t>Mach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Cone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source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does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not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explain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northeastern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arrival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times</a:t>
            </a: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r>
              <a:rPr lang="de-DE" altLang="de-DE" sz="2000" b="1" dirty="0">
                <a:ea typeface="Calibri" pitchFamily="34" charset="0"/>
                <a:cs typeface="Arial" charset="0"/>
              </a:rPr>
              <a:t>Additional </a:t>
            </a:r>
            <a:r>
              <a:rPr lang="en-US" altLang="de-DE" sz="2000" b="1" dirty="0">
                <a:ea typeface="Calibri" pitchFamily="34" charset="0"/>
                <a:cs typeface="Arial" charset="0"/>
              </a:rPr>
              <a:t>modeling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of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point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sources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along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the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end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of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the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trajectory</a:t>
            </a: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2"/>
              </a:buBlip>
              <a:defRPr/>
            </a:pPr>
            <a:r>
              <a:rPr lang="de-DE" altLang="de-DE" sz="2000" b="1" dirty="0" err="1">
                <a:ea typeface="Calibri" pitchFamily="34" charset="0"/>
                <a:cs typeface="Arial" charset="0"/>
              </a:rPr>
              <a:t>fragmentation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of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the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meteoroid</a:t>
            </a: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defTabSz="685800">
              <a:lnSpc>
                <a:spcPts val="2700"/>
              </a:lnSpc>
              <a:buSzPct val="70000"/>
              <a:defRPr/>
            </a:pP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r>
              <a:rPr lang="de-DE" altLang="de-DE" sz="2000" b="1" dirty="0" err="1">
                <a:ea typeface="Calibri" pitchFamily="34" charset="0"/>
                <a:cs typeface="Arial" charset="0"/>
              </a:rPr>
              <a:t>Combined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source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approach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sufficiently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explains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all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direct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wave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arrival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times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at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seismic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stations</a:t>
            </a:r>
            <a:endParaRPr lang="de-DE" altLang="de-DE" sz="2000" b="1" dirty="0">
              <a:ea typeface="Calibri" pitchFamily="34" charset="0"/>
              <a:cs typeface="Arial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9A8E175-A569-8D6E-D78A-E8358878563F}"/>
              </a:ext>
            </a:extLst>
          </p:cNvPr>
          <p:cNvSpPr/>
          <p:nvPr/>
        </p:nvSpPr>
        <p:spPr>
          <a:xfrm>
            <a:off x="9977377" y="138896"/>
            <a:ext cx="2025570" cy="1278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 descr="Ein Bild, das Kinderkunst, Kunst, Screenshot, Farbigkeit enthält.&#10;&#10;Automatisch generierte Beschreibung">
            <a:extLst>
              <a:ext uri="{FF2B5EF4-FFF2-40B4-BE49-F238E27FC236}">
                <a16:creationId xmlns:a16="http://schemas.microsoft.com/office/drawing/2014/main" id="{BE6A9248-68F0-690D-E91D-89075ADBD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20" y="316132"/>
            <a:ext cx="4777420" cy="590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49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1EDD95BF-E62E-C64C-B70B-ABD56885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</p:spPr>
        <p:txBody>
          <a:bodyPr/>
          <a:lstStyle/>
          <a:p>
            <a:r>
              <a:rPr lang="de-DE" sz="3000" b="1" dirty="0" err="1"/>
              <a:t>Direct</a:t>
            </a:r>
            <a:r>
              <a:rPr lang="de-DE" sz="3000" b="1" dirty="0"/>
              <a:t> Search </a:t>
            </a:r>
            <a:r>
              <a:rPr lang="de-DE" sz="3000" b="1" dirty="0" err="1"/>
              <a:t>Algorithm</a:t>
            </a:r>
            <a:endParaRPr lang="de-DE" sz="3000" b="1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F4FFE618-4B2F-6668-913E-B5AC32460783}"/>
              </a:ext>
            </a:extLst>
          </p:cNvPr>
          <p:cNvSpPr txBox="1">
            <a:spLocks/>
          </p:cNvSpPr>
          <p:nvPr/>
        </p:nvSpPr>
        <p:spPr bwMode="auto">
          <a:xfrm>
            <a:off x="609481" y="1288179"/>
            <a:ext cx="5471916" cy="372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r>
              <a:rPr lang="en-US" altLang="de-DE" sz="2000" b="1" dirty="0">
                <a:ea typeface="Calibri" pitchFamily="34" charset="0"/>
                <a:cs typeface="Arial" charset="0"/>
              </a:rPr>
              <a:t>Realistic 3-D atmosphere velocity model</a:t>
            </a: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2"/>
              </a:buBlip>
              <a:defRPr/>
            </a:pPr>
            <a:r>
              <a:rPr lang="en-US" altLang="de-DE" sz="2000" b="1" dirty="0">
                <a:ea typeface="Calibri" pitchFamily="34" charset="0"/>
                <a:cs typeface="Arial" charset="0"/>
              </a:rPr>
              <a:t>vertical bending of rays</a:t>
            </a:r>
          </a:p>
          <a:p>
            <a:pPr defTabSz="685800">
              <a:lnSpc>
                <a:spcPts val="2700"/>
              </a:lnSpc>
              <a:buSzPct val="70000"/>
              <a:defRPr/>
            </a:pP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Blip>
                <a:blip r:embed="rId2"/>
              </a:buBlip>
              <a:defRPr/>
            </a:pPr>
            <a:r>
              <a:rPr lang="de-DE" altLang="de-DE" sz="2000" b="1" dirty="0">
                <a:ea typeface="Calibri" pitchFamily="34" charset="0"/>
                <a:cs typeface="Arial" charset="0"/>
              </a:rPr>
              <a:t>Wind</a:t>
            </a:r>
            <a:r>
              <a:rPr lang="de-DE" altLang="de-DE" sz="2000" b="1" baseline="30000" dirty="0">
                <a:ea typeface="Calibri" pitchFamily="34" charset="0"/>
                <a:cs typeface="Arial" charset="0"/>
              </a:rPr>
              <a:t>[1]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effects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must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be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considered</a:t>
            </a: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2"/>
              </a:buBlip>
              <a:defRPr/>
            </a:pPr>
            <a:r>
              <a:rPr lang="de-DE" altLang="de-DE" sz="2000" b="1" dirty="0">
                <a:ea typeface="Calibri" pitchFamily="34" charset="0"/>
                <a:cs typeface="Arial" charset="0"/>
              </a:rPr>
              <a:t>horizontal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bending</a:t>
            </a: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r>
              <a:rPr lang="de-DE" altLang="de-DE" sz="2000" b="1" dirty="0">
                <a:ea typeface="Calibri" pitchFamily="34" charset="0"/>
                <a:cs typeface="Arial" charset="0"/>
              </a:rPr>
              <a:t>Random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starting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trajectory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model</a:t>
            </a: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2"/>
              </a:buBlip>
              <a:defRPr/>
            </a:pPr>
            <a:r>
              <a:rPr lang="de-DE" altLang="de-DE" sz="2000" b="1" dirty="0" err="1">
                <a:ea typeface="Calibri" pitchFamily="34" charset="0"/>
                <a:cs typeface="Arial" charset="0"/>
              </a:rPr>
              <a:t>forwards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propagation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of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rays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towards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stations</a:t>
            </a: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lvl="1" defTabSz="685800">
              <a:lnSpc>
                <a:spcPts val="2700"/>
              </a:lnSpc>
              <a:buSzPct val="70000"/>
              <a:defRPr/>
            </a:pP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r>
              <a:rPr lang="de-DE" altLang="de-DE" sz="2000" b="1" dirty="0">
                <a:ea typeface="Calibri" pitchFamily="34" charset="0"/>
                <a:cs typeface="Arial" charset="0"/>
              </a:rPr>
              <a:t>Update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trajectory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model</a:t>
            </a: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2"/>
              </a:buBlip>
              <a:defRPr/>
            </a:pPr>
            <a:r>
              <a:rPr lang="de-DE" altLang="de-DE" sz="2000" b="1" dirty="0" err="1">
                <a:ea typeface="Calibri" pitchFamily="34" charset="0"/>
                <a:cs typeface="Arial" charset="0"/>
              </a:rPr>
              <a:t>minimization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of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arrival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time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residuals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yields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>
                <a:solidFill>
                  <a:srgbClr val="22D49B"/>
                </a:solidFill>
                <a:ea typeface="Calibri" pitchFamily="34" charset="0"/>
                <a:cs typeface="Arial" charset="0"/>
              </a:rPr>
              <a:t>best-fit </a:t>
            </a:r>
            <a:r>
              <a:rPr lang="de-DE" altLang="de-DE" sz="2000" b="1" dirty="0" err="1">
                <a:solidFill>
                  <a:srgbClr val="22D49B"/>
                </a:solidFill>
                <a:ea typeface="Calibri" pitchFamily="34" charset="0"/>
                <a:cs typeface="Arial" charset="0"/>
              </a:rPr>
              <a:t>trajectory</a:t>
            </a:r>
            <a:endParaRPr lang="de-DE" altLang="de-DE" sz="2000" b="1" dirty="0">
              <a:solidFill>
                <a:srgbClr val="22D49B"/>
              </a:solidFill>
              <a:ea typeface="Calibri" pitchFamily="34" charset="0"/>
              <a:cs typeface="Arial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4D3C35E-3F61-1A7A-78F5-4AFEF679960B}"/>
              </a:ext>
            </a:extLst>
          </p:cNvPr>
          <p:cNvSpPr/>
          <p:nvPr/>
        </p:nvSpPr>
        <p:spPr>
          <a:xfrm>
            <a:off x="9977377" y="273600"/>
            <a:ext cx="1898248" cy="1014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Screenshot, Kunst enthält.&#10;&#10;Automatisch generierte Beschreibung">
            <a:extLst>
              <a:ext uri="{FF2B5EF4-FFF2-40B4-BE49-F238E27FC236}">
                <a16:creationId xmlns:a16="http://schemas.microsoft.com/office/drawing/2014/main" id="{B554532C-63FD-3405-DAFF-E40A2D3A6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33" y="571962"/>
            <a:ext cx="5794228" cy="550573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28FC6B62-0C1C-8473-9F3D-1DD3EFA51E38}"/>
              </a:ext>
            </a:extLst>
          </p:cNvPr>
          <p:cNvSpPr/>
          <p:nvPr/>
        </p:nvSpPr>
        <p:spPr>
          <a:xfrm>
            <a:off x="8819909" y="2986268"/>
            <a:ext cx="370390" cy="289367"/>
          </a:xfrm>
          <a:prstGeom prst="rect">
            <a:avLst/>
          </a:prstGeom>
          <a:noFill/>
          <a:ln w="38100">
            <a:solidFill>
              <a:srgbClr val="FF15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D660CD0-31CA-F1DF-22C3-1E49B1E10074}"/>
              </a:ext>
            </a:extLst>
          </p:cNvPr>
          <p:cNvSpPr/>
          <p:nvPr/>
        </p:nvSpPr>
        <p:spPr>
          <a:xfrm rot="16200000">
            <a:off x="11765431" y="3314549"/>
            <a:ext cx="320040" cy="228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E28B7B0-27F0-5425-1D19-FC1D8A24CEEB}"/>
              </a:ext>
            </a:extLst>
          </p:cNvPr>
          <p:cNvSpPr txBox="1"/>
          <p:nvPr/>
        </p:nvSpPr>
        <p:spPr>
          <a:xfrm>
            <a:off x="609480" y="6077694"/>
            <a:ext cx="6214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[1]: wind </a:t>
            </a:r>
            <a:r>
              <a:rPr lang="de-DE" sz="1200" b="1" dirty="0" err="1"/>
              <a:t>data</a:t>
            </a:r>
            <a:r>
              <a:rPr lang="de-DE" sz="1200" b="1" dirty="0"/>
              <a:t> </a:t>
            </a:r>
            <a:r>
              <a:rPr lang="de-DE" sz="1200" b="1" dirty="0" err="1"/>
              <a:t>from</a:t>
            </a:r>
            <a:r>
              <a:rPr lang="de-DE" sz="1200" b="1" dirty="0"/>
              <a:t> NCPA, Mississippi, https:github.com/chetzer-ncpa/ncpag2s-clc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27FC2A7-0693-F362-D989-E378370C170F}"/>
              </a:ext>
            </a:extLst>
          </p:cNvPr>
          <p:cNvSpPr/>
          <p:nvPr/>
        </p:nvSpPr>
        <p:spPr>
          <a:xfrm>
            <a:off x="6454140" y="866775"/>
            <a:ext cx="668655" cy="506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8F58C30-72B8-0AF3-2369-7A29DA81E9C6}"/>
              </a:ext>
            </a:extLst>
          </p:cNvPr>
          <p:cNvSpPr txBox="1"/>
          <p:nvPr/>
        </p:nvSpPr>
        <p:spPr>
          <a:xfrm>
            <a:off x="6381945" y="770989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height</a:t>
            </a:r>
            <a:endParaRPr lang="de-DE" dirty="0"/>
          </a:p>
          <a:p>
            <a:r>
              <a:rPr lang="de-DE" dirty="0"/>
              <a:t> in km</a:t>
            </a:r>
          </a:p>
        </p:txBody>
      </p:sp>
    </p:spTree>
    <p:extLst>
      <p:ext uri="{BB962C8B-B14F-4D97-AF65-F5344CB8AC3E}">
        <p14:creationId xmlns:p14="http://schemas.microsoft.com/office/powerpoint/2010/main" val="200799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54B971E-04AF-788C-11BF-A381BDA5775D}"/>
              </a:ext>
            </a:extLst>
          </p:cNvPr>
          <p:cNvSpPr/>
          <p:nvPr/>
        </p:nvSpPr>
        <p:spPr>
          <a:xfrm>
            <a:off x="9832622" y="169333"/>
            <a:ext cx="2178756" cy="10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8" name="Slide Number Placeholder 12"/>
          <p:cNvSpPr/>
          <p:nvPr/>
        </p:nvSpPr>
        <p:spPr>
          <a:xfrm>
            <a:off x="288000" y="6329880"/>
            <a:ext cx="434160" cy="52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DAE2747D-AB40-40C9-9F9B-5C80EBAF6A51}" type="slidenum">
              <a:rPr lang="en-US" sz="1200" b="1" strike="noStrike" spc="-1">
                <a:solidFill>
                  <a:srgbClr val="000000"/>
                </a:solidFill>
                <a:latin typeface="Arial"/>
                <a:ea typeface="DejaVu Sans"/>
              </a:rPr>
              <a:t>12</a:t>
            </a:fld>
            <a:endParaRPr lang="de-DE" sz="1200" b="0" strike="noStrike" spc="-1">
              <a:latin typeface="Arial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C33D280-45ED-4910-9968-87869D94F8B2}"/>
              </a:ext>
            </a:extLst>
          </p:cNvPr>
          <p:cNvSpPr txBox="1">
            <a:spLocks/>
          </p:cNvSpPr>
          <p:nvPr/>
        </p:nvSpPr>
        <p:spPr bwMode="auto">
          <a:xfrm>
            <a:off x="609480" y="1417321"/>
            <a:ext cx="3494759" cy="4167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r>
              <a:rPr lang="de-DE" altLang="de-DE" sz="2000" b="1" dirty="0" err="1">
                <a:ea typeface="Calibri" pitchFamily="34" charset="0"/>
                <a:cs typeface="Arial" charset="0"/>
              </a:rPr>
              <a:t>Trajectories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for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solidFill>
                  <a:srgbClr val="5C99FA"/>
                </a:solidFill>
                <a:ea typeface="Calibri" pitchFamily="34" charset="0"/>
                <a:cs typeface="Arial" charset="0"/>
              </a:rPr>
              <a:t>optic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and </a:t>
            </a:r>
            <a:r>
              <a:rPr lang="de-DE" altLang="de-DE" sz="2000" b="1" dirty="0" err="1">
                <a:solidFill>
                  <a:srgbClr val="22D49B"/>
                </a:solidFill>
                <a:ea typeface="Calibri" pitchFamily="34" charset="0"/>
                <a:cs typeface="Arial" charset="0"/>
              </a:rPr>
              <a:t>seismic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observations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are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in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agreement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(~5 km apart)</a:t>
            </a:r>
          </a:p>
          <a:p>
            <a:pPr defTabSz="685800">
              <a:lnSpc>
                <a:spcPts val="2700"/>
              </a:lnSpc>
              <a:buSzPct val="70000"/>
              <a:defRPr/>
            </a:pP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r>
              <a:rPr lang="de-DE" altLang="de-DE" sz="2000" b="1" dirty="0">
                <a:ea typeface="Calibri" pitchFamily="34" charset="0"/>
                <a:cs typeface="Arial" charset="0"/>
              </a:rPr>
              <a:t>Last 10 km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of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seismic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trajectory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are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assumed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to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be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meteorite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generating</a:t>
            </a: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defTabSz="685800">
              <a:lnSpc>
                <a:spcPts val="2700"/>
              </a:lnSpc>
              <a:buSzPct val="70000"/>
              <a:defRPr/>
            </a:pP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r>
              <a:rPr lang="de-DE" altLang="de-DE" sz="2000" b="1" dirty="0">
                <a:ea typeface="Calibri" pitchFamily="34" charset="0"/>
                <a:cs typeface="Arial" charset="0"/>
              </a:rPr>
              <a:t>Simulation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of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spherical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and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cubic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fragments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4BA06A4-24A2-4C66-C092-FC42E239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</p:spPr>
        <p:txBody>
          <a:bodyPr/>
          <a:lstStyle/>
          <a:p>
            <a:r>
              <a:rPr lang="de-DE" sz="3000" b="1" dirty="0" err="1"/>
              <a:t>Strewn</a:t>
            </a:r>
            <a:r>
              <a:rPr lang="de-DE" sz="3000" b="1" dirty="0"/>
              <a:t> </a:t>
            </a:r>
            <a:r>
              <a:rPr lang="de-DE" sz="3000" b="1" dirty="0" err="1"/>
              <a:t>field</a:t>
            </a:r>
            <a:r>
              <a:rPr lang="de-DE" sz="3000" b="1" dirty="0"/>
              <a:t> </a:t>
            </a:r>
            <a:r>
              <a:rPr lang="de-DE" sz="3000" b="1" dirty="0" err="1"/>
              <a:t>estimation</a:t>
            </a:r>
            <a:endParaRPr lang="de-DE" sz="3000" b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1C78EBB-6926-1FB1-8BE0-5A0FB5301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239" y="464607"/>
            <a:ext cx="7907138" cy="339946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F118D8F-0789-EA00-9254-5A7B02F610FB}"/>
              </a:ext>
            </a:extLst>
          </p:cNvPr>
          <p:cNvSpPr txBox="1"/>
          <p:nvPr/>
        </p:nvSpPr>
        <p:spPr>
          <a:xfrm>
            <a:off x="287999" y="5683549"/>
            <a:ext cx="448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Meteorite </a:t>
            </a:r>
            <a:r>
              <a:rPr lang="de-DE" sz="1200" b="1" dirty="0" err="1"/>
              <a:t>locations</a:t>
            </a:r>
            <a:r>
              <a:rPr lang="de-DE" sz="1200" b="1" dirty="0"/>
              <a:t>:</a:t>
            </a:r>
          </a:p>
          <a:p>
            <a:r>
              <a:rPr lang="en-US" sz="1200" b="1" dirty="0" err="1"/>
              <a:t>Rendtel</a:t>
            </a:r>
            <a:r>
              <a:rPr lang="en-US" sz="1200" b="1" dirty="0"/>
              <a:t>, J., et al. (2024). </a:t>
            </a:r>
            <a:r>
              <a:rPr lang="en-US" sz="1200" b="1" i="1" dirty="0"/>
              <a:t>WGN, Journal of the International Meteor Organization</a:t>
            </a:r>
            <a:r>
              <a:rPr lang="en-US" sz="1200" b="1" dirty="0"/>
              <a:t>, </a:t>
            </a:r>
            <a:r>
              <a:rPr lang="en-US" sz="1200" b="1" i="1" dirty="0"/>
              <a:t>52</a:t>
            </a:r>
            <a:r>
              <a:rPr lang="en-US" sz="1200" b="1" dirty="0"/>
              <a:t>(2), 29-39.</a:t>
            </a:r>
            <a:endParaRPr lang="de-DE" sz="1200" b="1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F63A84A-FD70-0727-82DE-73731B829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239" y="464607"/>
            <a:ext cx="7907137" cy="591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8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53F8D3-BB14-01A6-F045-77271A31F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000" b="1" dirty="0" err="1"/>
              <a:t>Conclusion</a:t>
            </a:r>
            <a:endParaRPr lang="de-DE" sz="3000" b="1" dirty="0"/>
          </a:p>
        </p:txBody>
      </p:sp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E028E6DB-A458-8DEB-CBA9-B35327F27D89}"/>
              </a:ext>
            </a:extLst>
          </p:cNvPr>
          <p:cNvSpPr/>
          <p:nvPr/>
        </p:nvSpPr>
        <p:spPr>
          <a:xfrm>
            <a:off x="288000" y="6329880"/>
            <a:ext cx="434160" cy="52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DAE2747D-AB40-40C9-9F9B-5C80EBAF6A51}" type="slidenum">
              <a:rPr lang="en-US" sz="1200" b="1" strike="noStrike" spc="-1">
                <a:solidFill>
                  <a:srgbClr val="000000"/>
                </a:solidFill>
                <a:latin typeface="Arial"/>
                <a:ea typeface="DejaVu Sans"/>
              </a:rPr>
              <a:t>13</a:t>
            </a:fld>
            <a:endParaRPr lang="de-DE" sz="1200" b="0" strike="noStrike" spc="-1">
              <a:latin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D3B804A-6BC0-EB02-E1E0-7A3923705C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4800" y="3613153"/>
            <a:ext cx="5992753" cy="2568863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9A250C-E5E1-C06E-0E1B-13DF13DE430B}"/>
              </a:ext>
            </a:extLst>
          </p:cNvPr>
          <p:cNvSpPr txBox="1">
            <a:spLocks/>
          </p:cNvSpPr>
          <p:nvPr/>
        </p:nvSpPr>
        <p:spPr bwMode="auto">
          <a:xfrm>
            <a:off x="427100" y="1389679"/>
            <a:ext cx="5667700" cy="444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685800">
              <a:lnSpc>
                <a:spcPts val="2700"/>
              </a:lnSpc>
              <a:buSzPct val="70000"/>
              <a:buBlip>
                <a:blip r:embed="rId3"/>
              </a:buBlip>
              <a:defRPr/>
            </a:pPr>
            <a:r>
              <a:rPr lang="en-GB" sz="2000" b="1" dirty="0"/>
              <a:t>Infrasound data alone are not accurate enough in this case study</a:t>
            </a: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3"/>
              </a:buBlip>
              <a:defRPr/>
            </a:pPr>
            <a:r>
              <a:rPr lang="en-GB" sz="2000" b="1" dirty="0"/>
              <a:t>but help to pinpoint greater </a:t>
            </a:r>
            <a:br>
              <a:rPr lang="en-GB" sz="2000" b="1" dirty="0"/>
            </a:br>
            <a:r>
              <a:rPr lang="en-GB" sz="2000" b="1" dirty="0"/>
              <a:t>study area for seismic data</a:t>
            </a:r>
          </a:p>
          <a:p>
            <a:pPr defTabSz="685800">
              <a:lnSpc>
                <a:spcPts val="2700"/>
              </a:lnSpc>
              <a:buSzPct val="70000"/>
              <a:defRPr/>
            </a:pPr>
            <a:endParaRPr lang="en-GB" sz="2000" b="1" dirty="0"/>
          </a:p>
          <a:p>
            <a:pPr marL="342900" indent="-342900" defTabSz="685800">
              <a:lnSpc>
                <a:spcPts val="2700"/>
              </a:lnSpc>
              <a:buSzPct val="70000"/>
              <a:buBlip>
                <a:blip r:embed="rId3"/>
              </a:buBlip>
              <a:defRPr/>
            </a:pPr>
            <a:r>
              <a:rPr lang="en-GB" sz="2000" b="1" dirty="0"/>
              <a:t>Seismic strewn field estimation </a:t>
            </a:r>
            <a:br>
              <a:rPr lang="en-GB" sz="2000" b="1" dirty="0"/>
            </a:br>
            <a:r>
              <a:rPr lang="en-GB" sz="2000" b="1" dirty="0"/>
              <a:t>are very close to true meteorite </a:t>
            </a:r>
            <a:br>
              <a:rPr lang="en-GB" sz="2000" b="1" dirty="0"/>
            </a:br>
            <a:r>
              <a:rPr lang="en-GB" sz="2000" b="1" dirty="0"/>
              <a:t>recovery locations</a:t>
            </a:r>
          </a:p>
          <a:p>
            <a:pPr defTabSz="685800">
              <a:lnSpc>
                <a:spcPts val="2700"/>
              </a:lnSpc>
              <a:buSzPct val="70000"/>
              <a:defRPr/>
            </a:pPr>
            <a:endParaRPr lang="en-GB" sz="2000" b="1" dirty="0"/>
          </a:p>
          <a:p>
            <a:pPr marL="342900" indent="-342900" defTabSz="685800">
              <a:lnSpc>
                <a:spcPts val="2700"/>
              </a:lnSpc>
              <a:buSzPct val="70000"/>
              <a:buBlip>
                <a:blip r:embed="rId3"/>
              </a:buBlip>
              <a:defRPr/>
            </a:pPr>
            <a:r>
              <a:rPr lang="en-GB" sz="2000" b="1" dirty="0"/>
              <a:t>Completely independent seismoacoustic trajectory reconstruction and strewn field estimations can support future meteorite recovery expeditions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68D11AA-BBF3-0C09-6711-00C88FC5E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1145" y="232151"/>
            <a:ext cx="5570431" cy="319684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CE665942-B251-8913-E5AD-913782A54408}"/>
              </a:ext>
            </a:extLst>
          </p:cNvPr>
          <p:cNvSpPr/>
          <p:nvPr/>
        </p:nvSpPr>
        <p:spPr>
          <a:xfrm>
            <a:off x="9580880" y="2794000"/>
            <a:ext cx="1475740" cy="40132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6CDFCC10-3949-39E6-C624-F95C0E1918E3}"/>
              </a:ext>
            </a:extLst>
          </p:cNvPr>
          <p:cNvCxnSpPr>
            <a:cxnSpLocks/>
          </p:cNvCxnSpPr>
          <p:nvPr/>
        </p:nvCxnSpPr>
        <p:spPr>
          <a:xfrm>
            <a:off x="9654540" y="2915920"/>
            <a:ext cx="13157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E2F53797-AF08-7396-6D4A-AD7B20D1C093}"/>
              </a:ext>
            </a:extLst>
          </p:cNvPr>
          <p:cNvCxnSpPr/>
          <p:nvPr/>
        </p:nvCxnSpPr>
        <p:spPr>
          <a:xfrm>
            <a:off x="9654540" y="2915920"/>
            <a:ext cx="0" cy="920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DD94A86F-5D35-2438-A861-50A15AA8B83C}"/>
              </a:ext>
            </a:extLst>
          </p:cNvPr>
          <p:cNvCxnSpPr/>
          <p:nvPr/>
        </p:nvCxnSpPr>
        <p:spPr>
          <a:xfrm>
            <a:off x="10968990" y="2915920"/>
            <a:ext cx="0" cy="920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8A49CC8B-AE09-FEA5-3C91-CEF1CB429F59}"/>
              </a:ext>
            </a:extLst>
          </p:cNvPr>
          <p:cNvSpPr txBox="1"/>
          <p:nvPr/>
        </p:nvSpPr>
        <p:spPr>
          <a:xfrm>
            <a:off x="9912228" y="287202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50 km</a:t>
            </a:r>
          </a:p>
        </p:txBody>
      </p:sp>
    </p:spTree>
    <p:extLst>
      <p:ext uri="{BB962C8B-B14F-4D97-AF65-F5344CB8AC3E}">
        <p14:creationId xmlns:p14="http://schemas.microsoft.com/office/powerpoint/2010/main" val="936494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777A9648-D2D5-94A4-2F41-380A5FA00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228" y="335144"/>
            <a:ext cx="4385951" cy="5861887"/>
          </a:xfrm>
          <a:prstGeom prst="rect">
            <a:avLst/>
          </a:prstGeom>
        </p:spPr>
      </p:pic>
      <p:sp>
        <p:nvSpPr>
          <p:cNvPr id="218" name="Slide Number Placeholder 12"/>
          <p:cNvSpPr/>
          <p:nvPr/>
        </p:nvSpPr>
        <p:spPr>
          <a:xfrm>
            <a:off x="288000" y="6329880"/>
            <a:ext cx="434160" cy="52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DAE2747D-AB40-40C9-9F9B-5C80EBAF6A51}" type="slidenum">
              <a:rPr lang="en-US" sz="1200" b="1" strike="noStrike" spc="-1">
                <a:solidFill>
                  <a:srgbClr val="000000"/>
                </a:solidFill>
                <a:latin typeface="Arial"/>
                <a:ea typeface="DejaVu Sans"/>
              </a:rPr>
              <a:t>2</a:t>
            </a:fld>
            <a:endParaRPr lang="de-DE" sz="1200" b="0" strike="noStrike" spc="-1">
              <a:latin typeface="Arial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C33D280-45ED-4910-9968-87869D94F8B2}"/>
              </a:ext>
            </a:extLst>
          </p:cNvPr>
          <p:cNvSpPr txBox="1">
            <a:spLocks/>
          </p:cNvSpPr>
          <p:nvPr/>
        </p:nvSpPr>
        <p:spPr bwMode="auto">
          <a:xfrm>
            <a:off x="609478" y="1123191"/>
            <a:ext cx="6799989" cy="302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3"/>
              </a:buBlip>
              <a:defRPr/>
            </a:pPr>
            <a:r>
              <a:rPr lang="en-GB" altLang="de-DE" sz="2000" b="1" dirty="0">
                <a:ea typeface="Calibri" pitchFamily="34" charset="0"/>
                <a:cs typeface="Arial" charset="0"/>
              </a:rPr>
              <a:t>1000s of seismoacoustic stations around the globe</a:t>
            </a: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3"/>
              </a:buBlip>
              <a:defRPr/>
            </a:pPr>
            <a:r>
              <a:rPr lang="en-GB" altLang="de-DE" sz="2000" b="1" dirty="0">
                <a:ea typeface="Calibri" pitchFamily="34" charset="0"/>
                <a:cs typeface="Arial" charset="0"/>
              </a:rPr>
              <a:t>data is openly available</a:t>
            </a: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3"/>
              </a:buBlip>
              <a:defRPr/>
            </a:pPr>
            <a:r>
              <a:rPr lang="en-GB" altLang="de-DE" sz="2000" b="1" dirty="0">
                <a:ea typeface="Calibri" pitchFamily="34" charset="0"/>
                <a:cs typeface="Arial" charset="0"/>
              </a:rPr>
              <a:t>closure of spatial observation gaps</a:t>
            </a: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3"/>
              </a:buBlip>
              <a:defRPr/>
            </a:pPr>
            <a:endParaRPr lang="en-GB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3"/>
              </a:buBlip>
              <a:defRPr/>
            </a:pPr>
            <a:r>
              <a:rPr lang="en-GB" altLang="de-DE" sz="2000" b="1" dirty="0">
                <a:ea typeface="Calibri" pitchFamily="34" charset="0"/>
                <a:cs typeface="Arial" charset="0"/>
              </a:rPr>
              <a:t>Permanent recording of seismoacoustic stations</a:t>
            </a: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3"/>
              </a:buBlip>
              <a:defRPr/>
            </a:pPr>
            <a:r>
              <a:rPr lang="en-GB" altLang="de-DE" sz="2000" b="1" dirty="0">
                <a:ea typeface="Calibri" pitchFamily="34" charset="0"/>
                <a:cs typeface="Arial" charset="0"/>
              </a:rPr>
              <a:t>closure of temporal observation gaps</a:t>
            </a:r>
          </a:p>
          <a:p>
            <a:pPr defTabSz="685800">
              <a:lnSpc>
                <a:spcPts val="2700"/>
              </a:lnSpc>
              <a:buSzPct val="70000"/>
              <a:defRPr/>
            </a:pPr>
            <a:endParaRPr lang="en-GB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3"/>
              </a:buBlip>
              <a:defRPr/>
            </a:pPr>
            <a:r>
              <a:rPr lang="en-GB" altLang="de-DE" sz="2000" b="1" dirty="0">
                <a:ea typeface="Calibri" pitchFamily="34" charset="0"/>
                <a:cs typeface="Arial" charset="0"/>
              </a:rPr>
              <a:t>Acoustic waves produced by meteoroids dissipate slowly</a:t>
            </a:r>
          </a:p>
          <a:p>
            <a:pPr defTabSz="685800">
              <a:lnSpc>
                <a:spcPts val="2700"/>
              </a:lnSpc>
              <a:buSzPct val="70000"/>
              <a:defRPr/>
            </a:pPr>
            <a:endParaRPr lang="en-GB" altLang="de-DE" b="1" dirty="0">
              <a:ea typeface="Calibri" pitchFamily="34" charset="0"/>
              <a:cs typeface="Arial" charset="0"/>
            </a:endParaRPr>
          </a:p>
        </p:txBody>
      </p:sp>
      <p:pic>
        <p:nvPicPr>
          <p:cNvPr id="6" name="Grafik 5" descr="Ein Bild, das Reihe enthält.&#10;&#10;Automatisch generierte Beschreibung">
            <a:extLst>
              <a:ext uri="{FF2B5EF4-FFF2-40B4-BE49-F238E27FC236}">
                <a16:creationId xmlns:a16="http://schemas.microsoft.com/office/drawing/2014/main" id="{EDD8804A-6BA7-C70B-AB31-9E864DBCE9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21" y="4317976"/>
            <a:ext cx="6367301" cy="203492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00A07534-F7E7-BF69-2BC2-BB0B8A01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</p:spPr>
        <p:txBody>
          <a:bodyPr/>
          <a:lstStyle/>
          <a:p>
            <a:r>
              <a:rPr lang="de-DE" sz="3000" b="1" dirty="0" err="1"/>
              <a:t>Why</a:t>
            </a:r>
            <a:r>
              <a:rPr lang="de-DE" sz="3000" b="1" dirty="0"/>
              <a:t> </a:t>
            </a:r>
            <a:r>
              <a:rPr lang="de-DE" sz="3000" b="1" dirty="0" err="1"/>
              <a:t>use</a:t>
            </a:r>
            <a:r>
              <a:rPr lang="de-DE" sz="3000" b="1" dirty="0"/>
              <a:t> </a:t>
            </a:r>
            <a:r>
              <a:rPr lang="de-DE" sz="3000" b="1" dirty="0" err="1"/>
              <a:t>seismoacoustic</a:t>
            </a:r>
            <a:r>
              <a:rPr lang="de-DE" sz="3000" b="1" dirty="0"/>
              <a:t> </a:t>
            </a:r>
            <a:r>
              <a:rPr lang="de-DE" sz="3000" b="1" dirty="0" err="1"/>
              <a:t>data</a:t>
            </a:r>
            <a:r>
              <a:rPr lang="de-DE" sz="3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7314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759CD98-0965-AFA4-8F10-559236AA55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580" y="1417320"/>
            <a:ext cx="5446219" cy="4157480"/>
          </a:xfrm>
          <a:prstGeom prst="rect">
            <a:avLst/>
          </a:prstGeom>
        </p:spPr>
      </p:pic>
      <p:sp>
        <p:nvSpPr>
          <p:cNvPr id="218" name="Slide Number Placeholder 12"/>
          <p:cNvSpPr/>
          <p:nvPr/>
        </p:nvSpPr>
        <p:spPr>
          <a:xfrm>
            <a:off x="288000" y="6329880"/>
            <a:ext cx="434160" cy="52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DAE2747D-AB40-40C9-9F9B-5C80EBAF6A51}" type="slidenum">
              <a:rPr lang="en-US" sz="1200" b="1" strike="noStrike" spc="-1">
                <a:solidFill>
                  <a:srgbClr val="000000"/>
                </a:solidFill>
                <a:latin typeface="Arial"/>
                <a:ea typeface="DejaVu Sans"/>
              </a:rPr>
              <a:t>3</a:t>
            </a:fld>
            <a:endParaRPr lang="de-DE" sz="1200" b="0" strike="noStrike" spc="-1">
              <a:latin typeface="Arial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867730D-A92B-446E-99E7-5426889B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</p:spPr>
        <p:txBody>
          <a:bodyPr/>
          <a:lstStyle/>
          <a:p>
            <a:r>
              <a:rPr lang="de-DE" sz="3000" b="1" dirty="0" err="1"/>
              <a:t>What</a:t>
            </a:r>
            <a:r>
              <a:rPr lang="de-DE" sz="3000" b="1" dirty="0"/>
              <a:t> </a:t>
            </a:r>
            <a:r>
              <a:rPr lang="de-DE" sz="3000" b="1" dirty="0" err="1"/>
              <a:t>signals</a:t>
            </a:r>
            <a:r>
              <a:rPr lang="de-DE" sz="3000" b="1" dirty="0"/>
              <a:t> </a:t>
            </a:r>
            <a:r>
              <a:rPr lang="de-DE" sz="3000" b="1" dirty="0" err="1"/>
              <a:t>can</a:t>
            </a:r>
            <a:r>
              <a:rPr lang="de-DE" sz="3000" b="1" dirty="0"/>
              <a:t> </a:t>
            </a:r>
            <a:r>
              <a:rPr lang="de-DE" sz="3000" b="1" dirty="0" err="1"/>
              <a:t>be</a:t>
            </a:r>
            <a:r>
              <a:rPr lang="de-DE" sz="3000" b="1" dirty="0"/>
              <a:t> </a:t>
            </a:r>
            <a:r>
              <a:rPr lang="de-DE" sz="3000" b="1" dirty="0" err="1"/>
              <a:t>detected</a:t>
            </a:r>
            <a:r>
              <a:rPr lang="de-DE" sz="3000" b="1" dirty="0"/>
              <a:t>?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A32C85A-59D8-00A1-6117-B84A5DD09C9A}"/>
              </a:ext>
            </a:extLst>
          </p:cNvPr>
          <p:cNvSpPr txBox="1">
            <a:spLocks/>
          </p:cNvSpPr>
          <p:nvPr/>
        </p:nvSpPr>
        <p:spPr bwMode="auto">
          <a:xfrm>
            <a:off x="7172585" y="5603867"/>
            <a:ext cx="4039235" cy="94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>
              <a:lnSpc>
                <a:spcPts val="2700"/>
              </a:lnSpc>
              <a:buSzPct val="70000"/>
              <a:defRPr/>
            </a:pPr>
            <a:r>
              <a:rPr lang="en-GB" altLang="de-DE" sz="1400" b="1" dirty="0">
                <a:ea typeface="Calibri" pitchFamily="34" charset="0"/>
                <a:cs typeface="Arial" charset="0"/>
              </a:rPr>
              <a:t>Figure modified after Edwards et al., 2008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49CE1C49-61E9-9324-5E1D-DF5A898DC346}"/>
              </a:ext>
            </a:extLst>
          </p:cNvPr>
          <p:cNvSpPr txBox="1">
            <a:spLocks/>
          </p:cNvSpPr>
          <p:nvPr/>
        </p:nvSpPr>
        <p:spPr bwMode="auto">
          <a:xfrm>
            <a:off x="609480" y="1288179"/>
            <a:ext cx="5323089" cy="372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>
              <a:lnSpc>
                <a:spcPts val="2700"/>
              </a:lnSpc>
              <a:buSzPct val="70000"/>
              <a:defRPr/>
            </a:pPr>
            <a:r>
              <a:rPr lang="de-DE" altLang="de-DE" sz="2000" b="1" dirty="0">
                <a:ea typeface="Calibri" pitchFamily="34" charset="0"/>
                <a:cs typeface="Arial" charset="0"/>
              </a:rPr>
              <a:t>1)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supersonic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flight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through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atmosphere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:</a:t>
            </a: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3"/>
              </a:buBlip>
              <a:defRPr/>
            </a:pPr>
            <a:r>
              <a:rPr lang="de-DE" altLang="de-DE" sz="2000" b="1" dirty="0">
                <a:ea typeface="Calibri" pitchFamily="34" charset="0"/>
                <a:cs typeface="Arial" charset="0"/>
              </a:rPr>
              <a:t>Mach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Cone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,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line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source</a:t>
            </a: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3"/>
              </a:buBlip>
              <a:defRPr/>
            </a:pPr>
            <a:r>
              <a:rPr lang="de-DE" altLang="de-DE" sz="2000" b="1" dirty="0" err="1">
                <a:ea typeface="Calibri" pitchFamily="34" charset="0"/>
                <a:cs typeface="Arial" charset="0"/>
              </a:rPr>
              <a:t>acoustic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wave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and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induced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seismic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wave</a:t>
            </a: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lvl="1" defTabSz="685800">
              <a:lnSpc>
                <a:spcPts val="2700"/>
              </a:lnSpc>
              <a:buSzPct val="70000"/>
              <a:defRPr/>
            </a:pP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defTabSz="685800">
              <a:lnSpc>
                <a:spcPts val="2700"/>
              </a:lnSpc>
              <a:buSzPct val="70000"/>
              <a:defRPr/>
            </a:pPr>
            <a:r>
              <a:rPr lang="de-DE" altLang="de-DE" sz="2000" b="1" dirty="0">
                <a:ea typeface="Calibri" pitchFamily="34" charset="0"/>
                <a:cs typeface="Arial" charset="0"/>
              </a:rPr>
              <a:t>2)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explosion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/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fragmentation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event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3"/>
              </a:buBlip>
              <a:defRPr/>
            </a:pPr>
            <a:r>
              <a:rPr lang="de-DE" altLang="de-DE" sz="2000" b="1" dirty="0" err="1">
                <a:ea typeface="Calibri" pitchFamily="34" charset="0"/>
                <a:cs typeface="Arial" charset="0"/>
              </a:rPr>
              <a:t>point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source</a:t>
            </a: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3"/>
              </a:buBlip>
              <a:defRPr/>
            </a:pPr>
            <a:r>
              <a:rPr lang="de-DE" altLang="de-DE" sz="2000" b="1" dirty="0" err="1">
                <a:ea typeface="Calibri" pitchFamily="34" charset="0"/>
                <a:cs typeface="Arial" charset="0"/>
              </a:rPr>
              <a:t>acoustic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wave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and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induced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seismic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wave</a:t>
            </a: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lvl="1" defTabSz="685800">
              <a:lnSpc>
                <a:spcPts val="2700"/>
              </a:lnSpc>
              <a:buSzPct val="70000"/>
              <a:defRPr/>
            </a:pP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defTabSz="685800">
              <a:lnSpc>
                <a:spcPts val="2700"/>
              </a:lnSpc>
              <a:buSzPct val="70000"/>
              <a:defRPr/>
            </a:pPr>
            <a:r>
              <a:rPr lang="de-DE" altLang="de-DE" sz="2000" b="1" dirty="0">
                <a:ea typeface="Calibri" pitchFamily="34" charset="0"/>
                <a:cs typeface="Arial" charset="0"/>
              </a:rPr>
              <a:t>3)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impact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event</a:t>
            </a: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3"/>
              </a:buBlip>
              <a:defRPr/>
            </a:pPr>
            <a:r>
              <a:rPr lang="de-DE" altLang="de-DE" sz="2000" b="1" dirty="0" err="1">
                <a:ea typeface="Calibri" pitchFamily="34" charset="0"/>
                <a:cs typeface="Arial" charset="0"/>
              </a:rPr>
              <a:t>point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source</a:t>
            </a: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3"/>
              </a:buBlip>
              <a:defRPr/>
            </a:pPr>
            <a:r>
              <a:rPr lang="de-DE" altLang="de-DE" sz="2000" b="1" dirty="0" err="1">
                <a:ea typeface="Calibri" pitchFamily="34" charset="0"/>
                <a:cs typeface="Arial" charset="0"/>
              </a:rPr>
              <a:t>seismic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wave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generation</a:t>
            </a: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defTabSz="685800">
              <a:lnSpc>
                <a:spcPts val="2700"/>
              </a:lnSpc>
              <a:buSzPct val="70000"/>
              <a:defRPr/>
            </a:pPr>
            <a:endParaRPr lang="de-DE" altLang="de-DE" sz="2000" b="1" dirty="0">
              <a:ea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745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Number Placeholder 12"/>
          <p:cNvSpPr/>
          <p:nvPr/>
        </p:nvSpPr>
        <p:spPr>
          <a:xfrm>
            <a:off x="288000" y="6329880"/>
            <a:ext cx="434160" cy="52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DAE2747D-AB40-40C9-9F9B-5C80EBAF6A51}" type="slidenum">
              <a:rPr lang="en-US" sz="1200" b="1" strike="noStrike" spc="-1">
                <a:solidFill>
                  <a:srgbClr val="000000"/>
                </a:solidFill>
                <a:latin typeface="Arial"/>
                <a:ea typeface="DejaVu Sans"/>
              </a:rPr>
              <a:t>4</a:t>
            </a:fld>
            <a:endParaRPr lang="de-DE" sz="1200" b="0" strike="noStrike" spc="-1">
              <a:latin typeface="Arial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867730D-A92B-446E-99E7-5426889B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</p:spPr>
        <p:txBody>
          <a:bodyPr/>
          <a:lstStyle/>
          <a:p>
            <a:r>
              <a:rPr lang="de-DE" sz="3000" b="1" dirty="0"/>
              <a:t>Event Location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C33D280-45ED-4910-9968-87869D94F8B2}"/>
              </a:ext>
            </a:extLst>
          </p:cNvPr>
          <p:cNvSpPr txBox="1">
            <a:spLocks/>
          </p:cNvSpPr>
          <p:nvPr/>
        </p:nvSpPr>
        <p:spPr bwMode="auto">
          <a:xfrm>
            <a:off x="609480" y="1288179"/>
            <a:ext cx="5323089" cy="372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r>
              <a:rPr lang="en-US" altLang="de-DE" sz="2000" b="1" dirty="0">
                <a:ea typeface="Calibri" pitchFamily="34" charset="0"/>
                <a:cs typeface="Arial" charset="0"/>
              </a:rPr>
              <a:t>Large meteor event on January 21</a:t>
            </a:r>
            <a:r>
              <a:rPr lang="en-US" altLang="de-DE" sz="2000" b="1" baseline="30000" dirty="0">
                <a:ea typeface="Calibri" pitchFamily="34" charset="0"/>
                <a:cs typeface="Arial" charset="0"/>
              </a:rPr>
              <a:t>st</a:t>
            </a:r>
            <a:r>
              <a:rPr lang="en-US" altLang="de-DE" sz="2000" b="1" dirty="0">
                <a:ea typeface="Calibri" pitchFamily="34" charset="0"/>
                <a:cs typeface="Arial" charset="0"/>
              </a:rPr>
              <a:t> 2024 at ~00:33 UTC over Germany </a:t>
            </a:r>
          </a:p>
          <a:p>
            <a:pPr defTabSz="685800">
              <a:lnSpc>
                <a:spcPts val="2700"/>
              </a:lnSpc>
              <a:buSzPct val="70000"/>
              <a:defRPr/>
            </a:pPr>
            <a:endParaRPr lang="en-US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Blip>
                <a:blip r:embed="rId2"/>
              </a:buBlip>
              <a:defRPr/>
            </a:pPr>
            <a:r>
              <a:rPr lang="en-US" altLang="de-DE" sz="2000" b="1" dirty="0">
                <a:ea typeface="Calibri" pitchFamily="34" charset="0"/>
                <a:cs typeface="Arial" charset="0"/>
              </a:rPr>
              <a:t>Meteoroid-Event was reported online by 37 witnesses</a:t>
            </a: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endParaRPr lang="en-US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r>
              <a:rPr lang="en-US" altLang="de-DE" sz="2000" b="1" dirty="0">
                <a:ea typeface="Calibri" pitchFamily="34" charset="0"/>
                <a:cs typeface="Arial" charset="0"/>
              </a:rPr>
              <a:t>IMO generated meteoroid </a:t>
            </a:r>
            <a:r>
              <a:rPr lang="en-US" altLang="de-DE" sz="2000" b="1" dirty="0">
                <a:solidFill>
                  <a:srgbClr val="0000CD"/>
                </a:solidFill>
                <a:ea typeface="Calibri" pitchFamily="34" charset="0"/>
                <a:cs typeface="Arial" charset="0"/>
              </a:rPr>
              <a:t>trajectory </a:t>
            </a:r>
            <a:r>
              <a:rPr lang="en-US" altLang="de-DE" sz="2000" b="1" dirty="0">
                <a:ea typeface="Calibri" pitchFamily="34" charset="0"/>
                <a:cs typeface="Arial" charset="0"/>
              </a:rPr>
              <a:t>based on these reports</a:t>
            </a: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endParaRPr lang="en-US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r>
              <a:rPr lang="en-US" altLang="de-DE" sz="2000" b="1" dirty="0">
                <a:ea typeface="Calibri" pitchFamily="34" charset="0"/>
                <a:cs typeface="Arial" charset="0"/>
              </a:rPr>
              <a:t>The</a:t>
            </a:r>
            <a:r>
              <a:rPr lang="en-US" altLang="de-DE" sz="2000" b="1" dirty="0">
                <a:solidFill>
                  <a:srgbClr val="0000CD"/>
                </a:solidFill>
                <a:ea typeface="Calibri" pitchFamily="34" charset="0"/>
                <a:cs typeface="Arial" charset="0"/>
              </a:rPr>
              <a:t> trajectory</a:t>
            </a:r>
            <a:r>
              <a:rPr lang="en-US" altLang="de-DE" sz="2000" b="1" dirty="0">
                <a:ea typeface="Calibri" pitchFamily="34" charset="0"/>
                <a:cs typeface="Arial" charset="0"/>
              </a:rPr>
              <a:t> constrains initial search area for </a:t>
            </a:r>
            <a:r>
              <a:rPr lang="en-US" altLang="de-DE" sz="2000" b="1" dirty="0" err="1">
                <a:ea typeface="Calibri" pitchFamily="34" charset="0"/>
                <a:cs typeface="Arial" charset="0"/>
              </a:rPr>
              <a:t>seismoacoustic</a:t>
            </a:r>
            <a:r>
              <a:rPr lang="en-US" altLang="de-DE" sz="2000" b="1" dirty="0">
                <a:ea typeface="Calibri" pitchFamily="34" charset="0"/>
                <a:cs typeface="Arial" charset="0"/>
              </a:rPr>
              <a:t> recordings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C6A76C0-02EC-B285-A25A-C2B7F22078F1}"/>
              </a:ext>
            </a:extLst>
          </p:cNvPr>
          <p:cNvSpPr txBox="1"/>
          <p:nvPr/>
        </p:nvSpPr>
        <p:spPr>
          <a:xfrm rot="16200000">
            <a:off x="10405798" y="3410044"/>
            <a:ext cx="3057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Map modified from IMO-Event 423-2024</a:t>
            </a:r>
            <a:endParaRPr lang="de-DE" sz="1200" b="1" dirty="0"/>
          </a:p>
        </p:txBody>
      </p:sp>
      <p:pic>
        <p:nvPicPr>
          <p:cNvPr id="11" name="Grafik 10" descr="Ein Bild, das Text, Karte, Atlas, Screenshot enthält.&#10;&#10;Automatisch generierte Beschreibung">
            <a:extLst>
              <a:ext uri="{FF2B5EF4-FFF2-40B4-BE49-F238E27FC236}">
                <a16:creationId xmlns:a16="http://schemas.microsoft.com/office/drawing/2014/main" id="{DE67C2AC-9C18-F80C-6083-D5123E6669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8" b="-1"/>
          <a:stretch/>
        </p:blipFill>
        <p:spPr>
          <a:xfrm>
            <a:off x="5797668" y="5543265"/>
            <a:ext cx="5998254" cy="5120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9E3CB29-2771-0A05-69F2-1482853462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91" y="1553824"/>
            <a:ext cx="5883538" cy="3989441"/>
          </a:xfrm>
          <a:prstGeom prst="rect">
            <a:avLst/>
          </a:prstGeom>
        </p:spPr>
      </p:pic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F97777CB-ADAB-22CB-AA45-6E460FA42806}"/>
              </a:ext>
            </a:extLst>
          </p:cNvPr>
          <p:cNvSpPr/>
          <p:nvPr/>
        </p:nvSpPr>
        <p:spPr>
          <a:xfrm rot="20764672">
            <a:off x="8769841" y="3198898"/>
            <a:ext cx="220652" cy="137672"/>
          </a:xfrm>
          <a:prstGeom prst="rightArrow">
            <a:avLst>
              <a:gd name="adj1" fmla="val 50000"/>
              <a:gd name="adj2" fmla="val 143848"/>
            </a:avLst>
          </a:prstGeom>
          <a:solidFill>
            <a:srgbClr val="0000C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5987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Number Placeholder 12"/>
          <p:cNvSpPr/>
          <p:nvPr/>
        </p:nvSpPr>
        <p:spPr>
          <a:xfrm>
            <a:off x="288000" y="6329880"/>
            <a:ext cx="434160" cy="52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DAE2747D-AB40-40C9-9F9B-5C80EBAF6A51}" type="slidenum">
              <a:rPr lang="en-US" sz="1200" b="1" strike="noStrike" spc="-1">
                <a:solidFill>
                  <a:srgbClr val="000000"/>
                </a:solidFill>
                <a:latin typeface="Arial"/>
                <a:ea typeface="DejaVu Sans"/>
              </a:rPr>
              <a:t>5</a:t>
            </a:fld>
            <a:endParaRPr lang="de-DE" sz="1200" b="0" strike="noStrike" spc="-1">
              <a:latin typeface="Arial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867730D-A92B-446E-99E7-5426889B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</p:spPr>
        <p:txBody>
          <a:bodyPr/>
          <a:lstStyle/>
          <a:p>
            <a:r>
              <a:rPr lang="de-DE" sz="3000" b="1" dirty="0"/>
              <a:t>Infrasound Array Locations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C33D280-45ED-4910-9968-87869D94F8B2}"/>
              </a:ext>
            </a:extLst>
          </p:cNvPr>
          <p:cNvSpPr txBox="1">
            <a:spLocks/>
          </p:cNvSpPr>
          <p:nvPr/>
        </p:nvSpPr>
        <p:spPr bwMode="auto">
          <a:xfrm>
            <a:off x="609480" y="1288179"/>
            <a:ext cx="5486520" cy="214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r>
              <a:rPr lang="en-US" altLang="de-DE" sz="2000" b="1" dirty="0">
                <a:ea typeface="Calibri" pitchFamily="34" charset="0"/>
                <a:cs typeface="Arial" charset="0"/>
              </a:rPr>
              <a:t>9 infrasound arrays all over Europe</a:t>
            </a:r>
          </a:p>
          <a:p>
            <a:pPr defTabSz="685800">
              <a:lnSpc>
                <a:spcPts val="2700"/>
              </a:lnSpc>
              <a:buSzPct val="70000"/>
              <a:defRPr/>
            </a:pP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Blip>
                <a:blip r:embed="rId2"/>
              </a:buBlip>
              <a:defRPr/>
            </a:pPr>
            <a:r>
              <a:rPr lang="de-DE" altLang="de-DE" sz="2000" b="1" dirty="0">
                <a:ea typeface="Calibri" pitchFamily="34" charset="0"/>
                <a:cs typeface="Arial" charset="0"/>
              </a:rPr>
              <a:t>Infrasound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arrays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can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be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used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for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beamforming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techniques</a:t>
            </a: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2"/>
              </a:buBlip>
              <a:defRPr/>
            </a:pPr>
            <a:r>
              <a:rPr lang="de-DE" altLang="de-DE" sz="2000" b="1" dirty="0">
                <a:ea typeface="Calibri" pitchFamily="34" charset="0"/>
                <a:cs typeface="Arial" charset="0"/>
              </a:rPr>
              <a:t>stacking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improves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SNR</a:t>
            </a: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2"/>
              </a:buBlip>
              <a:defRPr/>
            </a:pPr>
            <a:r>
              <a:rPr lang="de-DE" altLang="de-DE" sz="2000" b="1" dirty="0">
                <a:ea typeface="Calibri" pitchFamily="34" charset="0"/>
                <a:cs typeface="Arial" charset="0"/>
              </a:rPr>
              <a:t>time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tracking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of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meteoroid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solidFill>
                  <a:srgbClr val="0000CD"/>
                </a:solidFill>
                <a:ea typeface="Calibri" pitchFamily="34" charset="0"/>
                <a:cs typeface="Arial" charset="0"/>
              </a:rPr>
              <a:t>trajectory</a:t>
            </a:r>
            <a:endParaRPr lang="de-DE" altLang="de-DE" sz="2000" b="1" dirty="0">
              <a:solidFill>
                <a:srgbClr val="0000CD"/>
              </a:solidFill>
              <a:ea typeface="Calibri" pitchFamily="34" charset="0"/>
              <a:cs typeface="Arial" charset="0"/>
            </a:endParaRPr>
          </a:p>
        </p:txBody>
      </p:sp>
      <p:pic>
        <p:nvPicPr>
          <p:cNvPr id="6" name="Grafik 5" descr="Ein Bild, das Text, Karte, Atlas, Screenshot enthält.&#10;&#10;Automatisch generierte Beschreibung">
            <a:extLst>
              <a:ext uri="{FF2B5EF4-FFF2-40B4-BE49-F238E27FC236}">
                <a16:creationId xmlns:a16="http://schemas.microsoft.com/office/drawing/2014/main" id="{6D05EE3E-BB35-252D-A045-7F447E0FE5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2"/>
          <a:stretch/>
        </p:blipFill>
        <p:spPr>
          <a:xfrm>
            <a:off x="5776713" y="1524000"/>
            <a:ext cx="5958577" cy="4019266"/>
          </a:xfrm>
          <a:prstGeom prst="rect">
            <a:avLst/>
          </a:prstGeom>
        </p:spPr>
      </p:pic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ECFBDFE4-190E-2402-9D91-FEAE5CE92864}"/>
              </a:ext>
            </a:extLst>
          </p:cNvPr>
          <p:cNvSpPr/>
          <p:nvPr/>
        </p:nvSpPr>
        <p:spPr>
          <a:xfrm rot="20764672">
            <a:off x="8769841" y="3198898"/>
            <a:ext cx="220652" cy="137672"/>
          </a:xfrm>
          <a:prstGeom prst="rightArrow">
            <a:avLst>
              <a:gd name="adj1" fmla="val 50000"/>
              <a:gd name="adj2" fmla="val 143848"/>
            </a:avLst>
          </a:prstGeom>
          <a:solidFill>
            <a:srgbClr val="0000C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02936C55-E721-F9FE-8809-A17213C593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2" b="73591"/>
          <a:stretch/>
        </p:blipFill>
        <p:spPr>
          <a:xfrm>
            <a:off x="722160" y="3841661"/>
            <a:ext cx="4588800" cy="1052052"/>
          </a:xfrm>
          <a:prstGeom prst="rect">
            <a:avLst/>
          </a:prstGeom>
        </p:spPr>
      </p:pic>
      <p:pic>
        <p:nvPicPr>
          <p:cNvPr id="11" name="Grafik 10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E13CE1A7-16C5-7192-08B4-618789885B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20"/>
          <a:stretch/>
        </p:blipFill>
        <p:spPr>
          <a:xfrm>
            <a:off x="722160" y="5891318"/>
            <a:ext cx="4588800" cy="301935"/>
          </a:xfrm>
          <a:prstGeom prst="rect">
            <a:avLst/>
          </a:prstGeom>
        </p:spPr>
      </p:pic>
      <p:pic>
        <p:nvPicPr>
          <p:cNvPr id="13" name="Grafik 12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87CAFE3C-2DC0-FBD9-5994-99DA731F9B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24" b="29835"/>
          <a:stretch/>
        </p:blipFill>
        <p:spPr>
          <a:xfrm>
            <a:off x="722160" y="4893713"/>
            <a:ext cx="4588800" cy="997605"/>
          </a:xfrm>
          <a:prstGeom prst="rect">
            <a:avLst/>
          </a:prstGeom>
        </p:spPr>
      </p:pic>
      <p:pic>
        <p:nvPicPr>
          <p:cNvPr id="17" name="Grafik 16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D4A84FFD-8689-63BA-67CB-59C4EFD9F0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712" y="729050"/>
            <a:ext cx="5958577" cy="4814216"/>
          </a:xfrm>
          <a:prstGeom prst="rect">
            <a:avLst/>
          </a:prstGeom>
        </p:spPr>
      </p:pic>
      <p:sp>
        <p:nvSpPr>
          <p:cNvPr id="24" name="Pfeil: nach rechts 23">
            <a:extLst>
              <a:ext uri="{FF2B5EF4-FFF2-40B4-BE49-F238E27FC236}">
                <a16:creationId xmlns:a16="http://schemas.microsoft.com/office/drawing/2014/main" id="{078CAA22-2582-6094-8EE4-705BD410F565}"/>
              </a:ext>
            </a:extLst>
          </p:cNvPr>
          <p:cNvSpPr/>
          <p:nvPr/>
        </p:nvSpPr>
        <p:spPr>
          <a:xfrm rot="20764672">
            <a:off x="8769841" y="3198898"/>
            <a:ext cx="220652" cy="137672"/>
          </a:xfrm>
          <a:prstGeom prst="rightArrow">
            <a:avLst>
              <a:gd name="adj1" fmla="val 50000"/>
              <a:gd name="adj2" fmla="val 143848"/>
            </a:avLst>
          </a:prstGeom>
          <a:solidFill>
            <a:srgbClr val="0000C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F0A9B927-F9CE-CB69-ECBC-C60E8DB4C9F4}"/>
              </a:ext>
            </a:extLst>
          </p:cNvPr>
          <p:cNvSpPr/>
          <p:nvPr/>
        </p:nvSpPr>
        <p:spPr>
          <a:xfrm rot="10396703">
            <a:off x="8647105" y="1628800"/>
            <a:ext cx="470980" cy="2654469"/>
          </a:xfrm>
          <a:prstGeom prst="triangle">
            <a:avLst>
              <a:gd name="adj" fmla="val 37580"/>
            </a:avLst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BBDA2659-7735-6F22-66EE-FA60FD82A2AA}"/>
              </a:ext>
            </a:extLst>
          </p:cNvPr>
          <p:cNvSpPr/>
          <p:nvPr/>
        </p:nvSpPr>
        <p:spPr>
          <a:xfrm>
            <a:off x="1230630" y="5279136"/>
            <a:ext cx="3352800" cy="438979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032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arte, Text, Screenshot, Reihe enthält.&#10;&#10;Automatisch generierte Beschreibung">
            <a:extLst>
              <a:ext uri="{FF2B5EF4-FFF2-40B4-BE49-F238E27FC236}">
                <a16:creationId xmlns:a16="http://schemas.microsoft.com/office/drawing/2014/main" id="{810357FB-C30B-C9E7-AFDA-846D1239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4"/>
          <a:stretch/>
        </p:blipFill>
        <p:spPr>
          <a:xfrm>
            <a:off x="5776713" y="1534160"/>
            <a:ext cx="5958577" cy="4009106"/>
          </a:xfrm>
          <a:prstGeom prst="rect">
            <a:avLst/>
          </a:prstGeom>
        </p:spPr>
      </p:pic>
      <p:sp>
        <p:nvSpPr>
          <p:cNvPr id="218" name="Slide Number Placeholder 12"/>
          <p:cNvSpPr/>
          <p:nvPr/>
        </p:nvSpPr>
        <p:spPr>
          <a:xfrm>
            <a:off x="288000" y="6329880"/>
            <a:ext cx="434160" cy="52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DAE2747D-AB40-40C9-9F9B-5C80EBAF6A51}" type="slidenum">
              <a:rPr lang="en-US" sz="1200" b="1" strike="noStrike" spc="-1">
                <a:solidFill>
                  <a:srgbClr val="000000"/>
                </a:solidFill>
                <a:latin typeface="Arial"/>
                <a:ea typeface="DejaVu Sans"/>
              </a:rPr>
              <a:t>6</a:t>
            </a:fld>
            <a:endParaRPr lang="de-DE" sz="1200" b="0" strike="noStrike" spc="-1">
              <a:latin typeface="Arial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867730D-A92B-446E-99E7-5426889B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</p:spPr>
        <p:txBody>
          <a:bodyPr/>
          <a:lstStyle/>
          <a:p>
            <a:r>
              <a:rPr lang="de-DE" sz="3000" b="1" dirty="0"/>
              <a:t>Infrasound Array Locations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C33D280-45ED-4910-9968-87869D94F8B2}"/>
              </a:ext>
            </a:extLst>
          </p:cNvPr>
          <p:cNvSpPr txBox="1">
            <a:spLocks/>
          </p:cNvSpPr>
          <p:nvPr/>
        </p:nvSpPr>
        <p:spPr bwMode="auto">
          <a:xfrm>
            <a:off x="609480" y="1288179"/>
            <a:ext cx="5323089" cy="372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3"/>
              </a:buBlip>
              <a:defRPr/>
            </a:pPr>
            <a:r>
              <a:rPr lang="en-US" altLang="de-DE" sz="2000" b="1" dirty="0">
                <a:ea typeface="Calibri" pitchFamily="34" charset="0"/>
                <a:cs typeface="Arial" charset="0"/>
              </a:rPr>
              <a:t>Identified meteoroid signals at 6 out of 9 arrays</a:t>
            </a: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3"/>
              </a:buBlip>
              <a:defRPr/>
            </a:pPr>
            <a:r>
              <a:rPr lang="en-US" altLang="de-DE" sz="2000" b="1" dirty="0">
                <a:ea typeface="Calibri" pitchFamily="34" charset="0"/>
                <a:cs typeface="Arial" charset="0"/>
              </a:rPr>
              <a:t>dominant wind direction SE</a:t>
            </a: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3"/>
              </a:buBlip>
              <a:defRPr/>
            </a:pPr>
            <a:r>
              <a:rPr lang="en-US" altLang="de-DE" sz="2000" b="1" dirty="0">
                <a:ea typeface="Calibri" pitchFamily="34" charset="0"/>
                <a:cs typeface="Arial" charset="0"/>
              </a:rPr>
              <a:t>arrays without a signal are </a:t>
            </a:r>
            <a:br>
              <a:rPr lang="en-US" altLang="de-DE" sz="2000" b="1" dirty="0">
                <a:ea typeface="Calibri" pitchFamily="34" charset="0"/>
                <a:cs typeface="Arial" charset="0"/>
              </a:rPr>
            </a:br>
            <a:r>
              <a:rPr lang="en-US" altLang="de-DE" sz="2000" b="1" dirty="0">
                <a:ea typeface="Calibri" pitchFamily="34" charset="0"/>
                <a:cs typeface="Arial" charset="0"/>
              </a:rPr>
              <a:t>located downwind</a:t>
            </a:r>
          </a:p>
          <a:p>
            <a:pPr defTabSz="685800">
              <a:lnSpc>
                <a:spcPts val="2700"/>
              </a:lnSpc>
              <a:buSzPct val="70000"/>
              <a:defRPr/>
            </a:pP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3"/>
              </a:buBlip>
              <a:defRPr/>
            </a:pPr>
            <a:r>
              <a:rPr lang="de-DE" altLang="de-DE" sz="2000" b="1" dirty="0">
                <a:ea typeface="Calibri" pitchFamily="34" charset="0"/>
                <a:cs typeface="Arial" charset="0"/>
              </a:rPr>
              <a:t>Signals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travel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more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than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an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hour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to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distant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arrays</a:t>
            </a: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3"/>
              </a:buBlip>
              <a:defRPr/>
            </a:pP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3"/>
              </a:buBlip>
              <a:defRPr/>
            </a:pPr>
            <a:r>
              <a:rPr lang="de-DE" altLang="de-DE" sz="2000" b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  <a:t>Crossing </a:t>
            </a:r>
            <a:r>
              <a:rPr lang="de-DE" altLang="de-DE" sz="2000" b="1" dirty="0" err="1">
                <a:solidFill>
                  <a:srgbClr val="FF0000"/>
                </a:solidFill>
                <a:ea typeface="Calibri" pitchFamily="34" charset="0"/>
                <a:cs typeface="Arial" charset="0"/>
              </a:rPr>
              <a:t>of</a:t>
            </a:r>
            <a:r>
              <a:rPr lang="de-DE" altLang="de-DE" sz="2000" b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solidFill>
                  <a:srgbClr val="FF0000"/>
                </a:solidFill>
                <a:ea typeface="Calibri" pitchFamily="34" charset="0"/>
                <a:cs typeface="Arial" charset="0"/>
              </a:rPr>
              <a:t>beams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can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be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used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to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find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signal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origin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(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meteoroid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trajectory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)</a:t>
            </a: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3"/>
              </a:buBlip>
              <a:defRPr/>
            </a:pPr>
            <a:endParaRPr lang="de-DE" altLang="de-DE" sz="2000" b="1" dirty="0">
              <a:ea typeface="Calibri" pitchFamily="34" charset="0"/>
              <a:cs typeface="Arial" charset="0"/>
            </a:endParaRPr>
          </a:p>
        </p:txBody>
      </p:sp>
      <p:pic>
        <p:nvPicPr>
          <p:cNvPr id="7" name="Grafik 6" descr="Ein Bild, das Karte, Text, Screenshot, Reihe enthält.&#10;&#10;Automatisch generierte Beschreibung">
            <a:extLst>
              <a:ext uri="{FF2B5EF4-FFF2-40B4-BE49-F238E27FC236}">
                <a16:creationId xmlns:a16="http://schemas.microsoft.com/office/drawing/2014/main" id="{EB04663D-6D51-8494-C34B-487372E9D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10"/>
          <a:stretch/>
        </p:blipFill>
        <p:spPr>
          <a:xfrm>
            <a:off x="5776713" y="5595690"/>
            <a:ext cx="5958577" cy="774630"/>
          </a:xfrm>
          <a:prstGeom prst="rect">
            <a:avLst/>
          </a:prstGeom>
        </p:spPr>
      </p:pic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E4D063B1-FBF4-286C-B845-394E513526BC}"/>
              </a:ext>
            </a:extLst>
          </p:cNvPr>
          <p:cNvSpPr/>
          <p:nvPr/>
        </p:nvSpPr>
        <p:spPr>
          <a:xfrm rot="20764672">
            <a:off x="8769841" y="3198898"/>
            <a:ext cx="220652" cy="137672"/>
          </a:xfrm>
          <a:prstGeom prst="rightArrow">
            <a:avLst>
              <a:gd name="adj1" fmla="val 50000"/>
              <a:gd name="adj2" fmla="val 143848"/>
            </a:avLst>
          </a:prstGeom>
          <a:solidFill>
            <a:srgbClr val="0000C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54AF9C05-75ED-4010-C744-193572B9D62D}"/>
              </a:ext>
            </a:extLst>
          </p:cNvPr>
          <p:cNvSpPr/>
          <p:nvPr/>
        </p:nvSpPr>
        <p:spPr>
          <a:xfrm>
            <a:off x="8875395" y="2827020"/>
            <a:ext cx="180975" cy="634365"/>
          </a:xfrm>
          <a:custGeom>
            <a:avLst/>
            <a:gdLst>
              <a:gd name="connsiteX0" fmla="*/ 0 w 180975"/>
              <a:gd name="connsiteY0" fmla="*/ 409575 h 634365"/>
              <a:gd name="connsiteX1" fmla="*/ 102870 w 180975"/>
              <a:gd name="connsiteY1" fmla="*/ 0 h 634365"/>
              <a:gd name="connsiteX2" fmla="*/ 158115 w 180975"/>
              <a:gd name="connsiteY2" fmla="*/ 85725 h 634365"/>
              <a:gd name="connsiteX3" fmla="*/ 180975 w 180975"/>
              <a:gd name="connsiteY3" fmla="*/ 634365 h 634365"/>
              <a:gd name="connsiteX4" fmla="*/ 22860 w 180975"/>
              <a:gd name="connsiteY4" fmla="*/ 478155 h 634365"/>
              <a:gd name="connsiteX5" fmla="*/ 0 w 180975"/>
              <a:gd name="connsiteY5" fmla="*/ 409575 h 6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0975" h="634365">
                <a:moveTo>
                  <a:pt x="0" y="409575"/>
                </a:moveTo>
                <a:lnTo>
                  <a:pt x="102870" y="0"/>
                </a:lnTo>
                <a:lnTo>
                  <a:pt x="158115" y="85725"/>
                </a:lnTo>
                <a:lnTo>
                  <a:pt x="180975" y="634365"/>
                </a:lnTo>
                <a:lnTo>
                  <a:pt x="22860" y="478155"/>
                </a:lnTo>
                <a:lnTo>
                  <a:pt x="0" y="409575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35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Number Placeholder 12"/>
          <p:cNvSpPr/>
          <p:nvPr/>
        </p:nvSpPr>
        <p:spPr>
          <a:xfrm>
            <a:off x="288000" y="6329880"/>
            <a:ext cx="434160" cy="52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DAE2747D-AB40-40C9-9F9B-5C80EBAF6A51}" type="slidenum">
              <a:rPr lang="en-US" sz="1200" b="1" strike="noStrike" spc="-1">
                <a:solidFill>
                  <a:srgbClr val="000000"/>
                </a:solidFill>
                <a:latin typeface="Arial"/>
                <a:ea typeface="DejaVu Sans"/>
              </a:rPr>
              <a:t>7</a:t>
            </a:fld>
            <a:endParaRPr lang="de-DE" sz="1200" b="0" strike="noStrike" spc="-1" dirty="0">
              <a:latin typeface="Arial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867730D-A92B-446E-99E7-5426889B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</p:spPr>
        <p:txBody>
          <a:bodyPr/>
          <a:lstStyle/>
          <a:p>
            <a:r>
              <a:rPr lang="de-DE" sz="3000" b="1" dirty="0" err="1"/>
              <a:t>Seismic</a:t>
            </a:r>
            <a:r>
              <a:rPr lang="de-DE" sz="3000" b="1" dirty="0"/>
              <a:t> Station Locations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C33D280-45ED-4910-9968-87869D94F8B2}"/>
              </a:ext>
            </a:extLst>
          </p:cNvPr>
          <p:cNvSpPr txBox="1">
            <a:spLocks/>
          </p:cNvSpPr>
          <p:nvPr/>
        </p:nvSpPr>
        <p:spPr bwMode="auto">
          <a:xfrm>
            <a:off x="609480" y="1288179"/>
            <a:ext cx="5323089" cy="372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r>
              <a:rPr lang="en-US" altLang="de-DE" sz="2000" b="1" dirty="0">
                <a:ea typeface="Calibri" pitchFamily="34" charset="0"/>
                <a:cs typeface="Arial" charset="0"/>
              </a:rPr>
              <a:t>Roughly 1000 seismic stations in the map area</a:t>
            </a:r>
          </a:p>
          <a:p>
            <a:pPr defTabSz="685800">
              <a:lnSpc>
                <a:spcPts val="2700"/>
              </a:lnSpc>
              <a:buSzPct val="70000"/>
              <a:defRPr/>
            </a:pP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Blip>
                <a:blip r:embed="rId2"/>
              </a:buBlip>
              <a:defRPr/>
            </a:pPr>
            <a:r>
              <a:rPr lang="de-DE" altLang="de-DE" sz="2000" b="1" dirty="0">
                <a:ea typeface="Calibri" pitchFamily="34" charset="0"/>
                <a:cs typeface="Arial" charset="0"/>
              </a:rPr>
              <a:t>Single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station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observations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can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be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used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to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reconstruct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the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solidFill>
                  <a:srgbClr val="0000CD"/>
                </a:solidFill>
                <a:ea typeface="Calibri" pitchFamily="34" charset="0"/>
                <a:cs typeface="Arial" charset="0"/>
              </a:rPr>
              <a:t>trajectory</a:t>
            </a:r>
            <a:endParaRPr lang="de-DE" altLang="de-DE" sz="2000" b="1" dirty="0">
              <a:solidFill>
                <a:srgbClr val="0000CD"/>
              </a:solidFill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r>
              <a:rPr lang="de-DE" altLang="de-DE" sz="2000" b="1" dirty="0" err="1">
                <a:ea typeface="Calibri" pitchFamily="34" charset="0"/>
                <a:cs typeface="Arial" charset="0"/>
              </a:rPr>
              <a:t>Highest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information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gain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from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nearest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seismic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stations</a:t>
            </a: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lvl="1" defTabSz="685800">
              <a:lnSpc>
                <a:spcPts val="2700"/>
              </a:lnSpc>
              <a:buSzPct val="70000"/>
              <a:defRPr/>
            </a:pPr>
            <a:r>
              <a:rPr lang="de-DE" altLang="de-DE" sz="2000" b="1" dirty="0">
                <a:ea typeface="Calibri" pitchFamily="34" charset="0"/>
                <a:cs typeface="Arial" charset="0"/>
                <a:sym typeface="Wingdings" panose="05000000000000000000" pitchFamily="2" charset="2"/>
              </a:rPr>
              <a:t> </a:t>
            </a:r>
            <a:r>
              <a:rPr lang="de-DE" altLang="de-DE" sz="2000" b="1" dirty="0" err="1">
                <a:ea typeface="Calibri" pitchFamily="34" charset="0"/>
                <a:cs typeface="Arial" charset="0"/>
                <a:sym typeface="Wingdings" panose="05000000000000000000" pitchFamily="2" charset="2"/>
              </a:rPr>
              <a:t>m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ore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detailed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analysis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of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seismic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recordings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in </a:t>
            </a:r>
            <a:r>
              <a:rPr lang="de-DE" altLang="de-DE" sz="2000" b="1" dirty="0" err="1">
                <a:solidFill>
                  <a:srgbClr val="FF1515"/>
                </a:solidFill>
                <a:ea typeface="Calibri" pitchFamily="34" charset="0"/>
                <a:cs typeface="Arial" charset="0"/>
              </a:rPr>
              <a:t>target</a:t>
            </a:r>
            <a:r>
              <a:rPr lang="de-DE" altLang="de-DE" sz="2000" b="1" dirty="0">
                <a:solidFill>
                  <a:srgbClr val="FF1515"/>
                </a:solidFill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solidFill>
                  <a:srgbClr val="FF1515"/>
                </a:solidFill>
                <a:ea typeface="Calibri" pitchFamily="34" charset="0"/>
                <a:cs typeface="Arial" charset="0"/>
              </a:rPr>
              <a:t>area</a:t>
            </a:r>
            <a:endParaRPr lang="de-DE" altLang="de-DE" sz="2000" b="1" dirty="0">
              <a:solidFill>
                <a:srgbClr val="FF1515"/>
              </a:solidFill>
              <a:ea typeface="Calibri" pitchFamily="34" charset="0"/>
              <a:cs typeface="Arial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02541D-6F35-266D-0225-6B5E4D4E9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92" y="1553824"/>
            <a:ext cx="5883538" cy="3989442"/>
          </a:xfrm>
          <a:prstGeom prst="rect">
            <a:avLst/>
          </a:prstGeom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4E4BBDCC-F61D-76F1-4B85-464D59404712}"/>
              </a:ext>
            </a:extLst>
          </p:cNvPr>
          <p:cNvSpPr/>
          <p:nvPr/>
        </p:nvSpPr>
        <p:spPr>
          <a:xfrm rot="20764672">
            <a:off x="8769841" y="3198898"/>
            <a:ext cx="220652" cy="137672"/>
          </a:xfrm>
          <a:prstGeom prst="rightArrow">
            <a:avLst>
              <a:gd name="adj1" fmla="val 50000"/>
              <a:gd name="adj2" fmla="val 143848"/>
            </a:avLst>
          </a:prstGeom>
          <a:solidFill>
            <a:srgbClr val="0000C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EB1C93D-3BBE-5D29-DBD9-D67497F459B2}"/>
              </a:ext>
            </a:extLst>
          </p:cNvPr>
          <p:cNvSpPr/>
          <p:nvPr/>
        </p:nvSpPr>
        <p:spPr>
          <a:xfrm>
            <a:off x="8577580" y="2633472"/>
            <a:ext cx="657860" cy="1158748"/>
          </a:xfrm>
          <a:prstGeom prst="rect">
            <a:avLst/>
          </a:prstGeom>
          <a:noFill/>
          <a:ln w="38100">
            <a:solidFill>
              <a:srgbClr val="FF15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173B04ED-CD2B-41B4-DE12-22547EA31D00}"/>
              </a:ext>
            </a:extLst>
          </p:cNvPr>
          <p:cNvSpPr/>
          <p:nvPr/>
        </p:nvSpPr>
        <p:spPr>
          <a:xfrm>
            <a:off x="8875395" y="2827020"/>
            <a:ext cx="180975" cy="634365"/>
          </a:xfrm>
          <a:custGeom>
            <a:avLst/>
            <a:gdLst>
              <a:gd name="connsiteX0" fmla="*/ 0 w 180975"/>
              <a:gd name="connsiteY0" fmla="*/ 409575 h 634365"/>
              <a:gd name="connsiteX1" fmla="*/ 102870 w 180975"/>
              <a:gd name="connsiteY1" fmla="*/ 0 h 634365"/>
              <a:gd name="connsiteX2" fmla="*/ 158115 w 180975"/>
              <a:gd name="connsiteY2" fmla="*/ 85725 h 634365"/>
              <a:gd name="connsiteX3" fmla="*/ 180975 w 180975"/>
              <a:gd name="connsiteY3" fmla="*/ 634365 h 634365"/>
              <a:gd name="connsiteX4" fmla="*/ 22860 w 180975"/>
              <a:gd name="connsiteY4" fmla="*/ 478155 h 634365"/>
              <a:gd name="connsiteX5" fmla="*/ 0 w 180975"/>
              <a:gd name="connsiteY5" fmla="*/ 409575 h 6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0975" h="634365">
                <a:moveTo>
                  <a:pt x="0" y="409575"/>
                </a:moveTo>
                <a:lnTo>
                  <a:pt x="102870" y="0"/>
                </a:lnTo>
                <a:lnTo>
                  <a:pt x="158115" y="85725"/>
                </a:lnTo>
                <a:lnTo>
                  <a:pt x="180975" y="634365"/>
                </a:lnTo>
                <a:lnTo>
                  <a:pt x="22860" y="478155"/>
                </a:lnTo>
                <a:lnTo>
                  <a:pt x="0" y="409575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389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Number Placeholder 12"/>
          <p:cNvSpPr/>
          <p:nvPr/>
        </p:nvSpPr>
        <p:spPr>
          <a:xfrm>
            <a:off x="288000" y="6329880"/>
            <a:ext cx="434160" cy="52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DAE2747D-AB40-40C9-9F9B-5C80EBAF6A51}" type="slidenum">
              <a:rPr lang="en-US" sz="1200" b="1" strike="noStrike" spc="-1">
                <a:solidFill>
                  <a:srgbClr val="000000"/>
                </a:solidFill>
                <a:latin typeface="Arial"/>
                <a:ea typeface="DejaVu Sans"/>
              </a:rPr>
              <a:t>8</a:t>
            </a:fld>
            <a:endParaRPr lang="de-DE" sz="1200" b="0" strike="noStrike" spc="-1" dirty="0">
              <a:latin typeface="Arial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867730D-A92B-446E-99E7-5426889B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</p:spPr>
        <p:txBody>
          <a:bodyPr/>
          <a:lstStyle/>
          <a:p>
            <a:r>
              <a:rPr lang="de-DE" sz="3000" b="1" dirty="0" err="1"/>
              <a:t>Seismic</a:t>
            </a:r>
            <a:r>
              <a:rPr lang="de-DE" sz="3000" b="1" dirty="0"/>
              <a:t> Station Locations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C33D280-45ED-4910-9968-87869D94F8B2}"/>
              </a:ext>
            </a:extLst>
          </p:cNvPr>
          <p:cNvSpPr txBox="1">
            <a:spLocks/>
          </p:cNvSpPr>
          <p:nvPr/>
        </p:nvSpPr>
        <p:spPr bwMode="auto">
          <a:xfrm>
            <a:off x="609480" y="1288179"/>
            <a:ext cx="5323089" cy="372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2"/>
              </a:buBlip>
              <a:defRPr/>
            </a:pPr>
            <a:r>
              <a:rPr lang="de-DE" altLang="de-DE" sz="2000" b="1" dirty="0" err="1">
                <a:ea typeface="Calibri" pitchFamily="34" charset="0"/>
                <a:cs typeface="Arial" charset="0"/>
              </a:rPr>
              <a:t>Identified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arrivals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at 17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seismic</a:t>
            </a:r>
            <a:r>
              <a:rPr lang="de-DE" altLang="de-DE" sz="2000" b="1" dirty="0">
                <a:ea typeface="Calibri" pitchFamily="34" charset="0"/>
                <a:cs typeface="Arial" charset="0"/>
              </a:rPr>
              <a:t> </a:t>
            </a:r>
            <a:r>
              <a:rPr lang="de-DE" altLang="de-DE" sz="2000" b="1" dirty="0" err="1">
                <a:ea typeface="Calibri" pitchFamily="34" charset="0"/>
                <a:cs typeface="Arial" charset="0"/>
              </a:rPr>
              <a:t>stations</a:t>
            </a:r>
            <a:endParaRPr lang="de-DE" altLang="de-DE" sz="2000" b="1" dirty="0">
              <a:ea typeface="Calibri" pitchFamily="34" charset="0"/>
              <a:cs typeface="Arial" charset="0"/>
            </a:endParaRP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2"/>
              </a:buBlip>
              <a:defRPr/>
            </a:pPr>
            <a:r>
              <a:rPr lang="en-US" altLang="de-DE" sz="2000" b="1" dirty="0">
                <a:ea typeface="Calibri" pitchFamily="34" charset="0"/>
                <a:cs typeface="Arial" charset="0"/>
              </a:rPr>
              <a:t>distances &gt;200 km</a:t>
            </a: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2"/>
              </a:buBlip>
              <a:defRPr/>
            </a:pPr>
            <a:r>
              <a:rPr lang="en-US" altLang="de-DE" sz="2000" b="1" dirty="0">
                <a:ea typeface="Calibri" pitchFamily="34" charset="0"/>
                <a:cs typeface="Arial" charset="0"/>
              </a:rPr>
              <a:t>time delays &gt;650 s</a:t>
            </a:r>
          </a:p>
          <a:p>
            <a:pPr defTabSz="685800">
              <a:lnSpc>
                <a:spcPts val="2700"/>
              </a:lnSpc>
              <a:buSzPct val="70000"/>
              <a:defRPr/>
            </a:pPr>
            <a:endParaRPr lang="de-DE" altLang="de-DE" sz="2000" b="1" dirty="0">
              <a:ea typeface="Calibri" pitchFamily="34" charset="0"/>
              <a:cs typeface="Arial" charset="0"/>
            </a:endParaRPr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4E4BBDCC-F61D-76F1-4B85-464D59404712}"/>
              </a:ext>
            </a:extLst>
          </p:cNvPr>
          <p:cNvSpPr/>
          <p:nvPr/>
        </p:nvSpPr>
        <p:spPr>
          <a:xfrm rot="20764672">
            <a:off x="8769841" y="3198898"/>
            <a:ext cx="220652" cy="137672"/>
          </a:xfrm>
          <a:prstGeom prst="rightArrow">
            <a:avLst>
              <a:gd name="adj1" fmla="val 50000"/>
              <a:gd name="adj2" fmla="val 143848"/>
            </a:avLst>
          </a:prstGeom>
          <a:solidFill>
            <a:srgbClr val="0000C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9A8E175-A569-8D6E-D78A-E8358878563F}"/>
              </a:ext>
            </a:extLst>
          </p:cNvPr>
          <p:cNvSpPr/>
          <p:nvPr/>
        </p:nvSpPr>
        <p:spPr>
          <a:xfrm>
            <a:off x="9977377" y="138896"/>
            <a:ext cx="2025570" cy="1278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 descr="Ein Bild, das Kinderkunst, Screenshot, Text, Farbigkeit enthält.&#10;&#10;Automatisch generierte Beschreibung">
            <a:extLst>
              <a:ext uri="{FF2B5EF4-FFF2-40B4-BE49-F238E27FC236}">
                <a16:creationId xmlns:a16="http://schemas.microsoft.com/office/drawing/2014/main" id="{ACF66E23-FB4E-FF9A-6C07-81B741228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20" y="316132"/>
            <a:ext cx="4777419" cy="5903204"/>
          </a:xfrm>
          <a:prstGeom prst="rect">
            <a:avLst/>
          </a:prstGeom>
        </p:spPr>
      </p:pic>
      <p:pic>
        <p:nvPicPr>
          <p:cNvPr id="3" name="Grafik 2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FC422E8F-5FAA-B7FB-D2E4-49860BFA61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11" y="2473929"/>
            <a:ext cx="5323089" cy="374540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958BE53-341F-3CEB-514A-1304A39FAB77}"/>
              </a:ext>
            </a:extLst>
          </p:cNvPr>
          <p:cNvSpPr txBox="1"/>
          <p:nvPr/>
        </p:nvSpPr>
        <p:spPr>
          <a:xfrm>
            <a:off x="9140190" y="2661430"/>
            <a:ext cx="102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009682"/>
                </a:solidFill>
              </a:rPr>
              <a:t>Berlin</a:t>
            </a:r>
          </a:p>
        </p:txBody>
      </p:sp>
    </p:spTree>
    <p:extLst>
      <p:ext uri="{BB962C8B-B14F-4D97-AF65-F5344CB8AC3E}">
        <p14:creationId xmlns:p14="http://schemas.microsoft.com/office/powerpoint/2010/main" val="2351282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9A8E175-A569-8D6E-D78A-E8358878563F}"/>
              </a:ext>
            </a:extLst>
          </p:cNvPr>
          <p:cNvSpPr/>
          <p:nvPr/>
        </p:nvSpPr>
        <p:spPr>
          <a:xfrm>
            <a:off x="9977377" y="138896"/>
            <a:ext cx="2025570" cy="1278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 descr="Ein Bild, das Text, Screenshot, Karte, Diagramm enthält.&#10;&#10;Automatisch generierte Beschreibung">
            <a:extLst>
              <a:ext uri="{FF2B5EF4-FFF2-40B4-BE49-F238E27FC236}">
                <a16:creationId xmlns:a16="http://schemas.microsoft.com/office/drawing/2014/main" id="{12F96A92-607E-19B0-63BE-79079D09F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20" y="316132"/>
            <a:ext cx="4777420" cy="5907299"/>
          </a:xfrm>
          <a:prstGeom prst="rect">
            <a:avLst/>
          </a:prstGeom>
        </p:spPr>
      </p:pic>
      <p:pic>
        <p:nvPicPr>
          <p:cNvPr id="8" name="Grafik 7" descr="Ein Bild, das Kinderkunst, Grafikdesign, Farbigkeit, Screenshot enthält.&#10;&#10;Automatisch generierte Beschreibung">
            <a:extLst>
              <a:ext uri="{FF2B5EF4-FFF2-40B4-BE49-F238E27FC236}">
                <a16:creationId xmlns:a16="http://schemas.microsoft.com/office/drawing/2014/main" id="{108B8C43-24BA-9002-2601-57500B25A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20" y="316132"/>
            <a:ext cx="4777420" cy="5903204"/>
          </a:xfrm>
          <a:prstGeom prst="rect">
            <a:avLst/>
          </a:prstGeom>
        </p:spPr>
      </p:pic>
      <p:sp>
        <p:nvSpPr>
          <p:cNvPr id="218" name="Slide Number Placeholder 12"/>
          <p:cNvSpPr/>
          <p:nvPr/>
        </p:nvSpPr>
        <p:spPr>
          <a:xfrm>
            <a:off x="288000" y="6329880"/>
            <a:ext cx="434160" cy="52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DAE2747D-AB40-40C9-9F9B-5C80EBAF6A51}" type="slidenum">
              <a:rPr lang="en-US" sz="1200" b="1" strike="noStrike" spc="-1">
                <a:solidFill>
                  <a:srgbClr val="000000"/>
                </a:solidFill>
                <a:latin typeface="Arial"/>
                <a:ea typeface="DejaVu Sans"/>
              </a:rPr>
              <a:t>9</a:t>
            </a:fld>
            <a:endParaRPr lang="de-DE" sz="1200" b="0" strike="noStrike" spc="-1" dirty="0">
              <a:latin typeface="Arial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867730D-A92B-446E-99E7-5426889B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720"/>
          </a:xfrm>
        </p:spPr>
        <p:txBody>
          <a:bodyPr/>
          <a:lstStyle/>
          <a:p>
            <a:r>
              <a:rPr lang="de-DE" sz="3000" b="1" dirty="0" err="1"/>
              <a:t>Direct</a:t>
            </a:r>
            <a:r>
              <a:rPr lang="de-DE" sz="3000" b="1" dirty="0"/>
              <a:t> Search </a:t>
            </a:r>
            <a:r>
              <a:rPr lang="de-DE" sz="3000" b="1" dirty="0" err="1"/>
              <a:t>Algorithm</a:t>
            </a:r>
            <a:endParaRPr lang="de-DE" sz="3000" b="1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C33D280-45ED-4910-9968-87869D94F8B2}"/>
              </a:ext>
            </a:extLst>
          </p:cNvPr>
          <p:cNvSpPr txBox="1">
            <a:spLocks/>
          </p:cNvSpPr>
          <p:nvPr/>
        </p:nvSpPr>
        <p:spPr bwMode="auto">
          <a:xfrm>
            <a:off x="609480" y="1288179"/>
            <a:ext cx="5323089" cy="372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4"/>
              </a:buBlip>
              <a:defRPr/>
            </a:pPr>
            <a:r>
              <a:rPr lang="en-US" altLang="de-DE" sz="2000" b="1" dirty="0">
                <a:ea typeface="Calibri" pitchFamily="34" charset="0"/>
                <a:cs typeface="Arial" charset="0"/>
              </a:rPr>
              <a:t>Forwards modeling of acoustic rays propagating through Earth’s atmosphere with </a:t>
            </a:r>
            <a:r>
              <a:rPr lang="en-US" altLang="de-DE" sz="2000" b="1" dirty="0" err="1">
                <a:ea typeface="Calibri" pitchFamily="34" charset="0"/>
                <a:cs typeface="Arial" charset="0"/>
              </a:rPr>
              <a:t>infraGA</a:t>
            </a:r>
            <a:endParaRPr lang="en-US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4"/>
              </a:buBlip>
              <a:defRPr/>
            </a:pPr>
            <a:endParaRPr lang="en-US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4"/>
              </a:buBlip>
              <a:defRPr/>
            </a:pPr>
            <a:r>
              <a:rPr lang="en-US" altLang="de-DE" sz="2000" b="1" dirty="0">
                <a:ea typeface="Calibri" pitchFamily="34" charset="0"/>
                <a:cs typeface="Arial" charset="0"/>
              </a:rPr>
              <a:t>Simulation of a Mach source </a:t>
            </a:r>
          </a:p>
          <a:p>
            <a:pPr marL="800100" lvl="1" indent="-342900" defTabSz="685800">
              <a:lnSpc>
                <a:spcPts val="2700"/>
              </a:lnSpc>
              <a:buSzPct val="70000"/>
              <a:buBlip>
                <a:blip r:embed="rId4"/>
              </a:buBlip>
              <a:defRPr/>
            </a:pPr>
            <a:r>
              <a:rPr lang="en-US" altLang="de-DE" sz="2000" b="1" dirty="0">
                <a:ea typeface="Calibri" pitchFamily="34" charset="0"/>
                <a:cs typeface="Arial" charset="0"/>
              </a:rPr>
              <a:t>acts as a line source along the trajectory</a:t>
            </a: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4"/>
              </a:buBlip>
              <a:defRPr/>
            </a:pPr>
            <a:endParaRPr lang="en-US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4"/>
              </a:buBlip>
              <a:defRPr/>
            </a:pPr>
            <a:r>
              <a:rPr lang="en-US" altLang="de-DE" sz="2000" b="1" dirty="0">
                <a:ea typeface="Calibri" pitchFamily="34" charset="0"/>
                <a:cs typeface="Arial" charset="0"/>
              </a:rPr>
              <a:t>Good match of arrival times at southern and western seismic stations</a:t>
            </a: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4"/>
              </a:buBlip>
              <a:defRPr/>
            </a:pPr>
            <a:endParaRPr lang="en-US" altLang="de-DE" sz="2000" b="1" dirty="0">
              <a:ea typeface="Calibri" pitchFamily="34" charset="0"/>
              <a:cs typeface="Arial" charset="0"/>
            </a:endParaRPr>
          </a:p>
          <a:p>
            <a:pPr marL="342900" indent="-342900" defTabSz="685800">
              <a:lnSpc>
                <a:spcPts val="2700"/>
              </a:lnSpc>
              <a:buSzPct val="70000"/>
              <a:buFontTx/>
              <a:buBlip>
                <a:blip r:embed="rId4"/>
              </a:buBlip>
              <a:defRPr/>
            </a:pPr>
            <a:r>
              <a:rPr lang="en-US" altLang="de-DE" sz="2000" b="1" dirty="0">
                <a:ea typeface="Calibri" pitchFamily="34" charset="0"/>
                <a:cs typeface="Arial" charset="0"/>
              </a:rPr>
              <a:t>Arrival times in the northeast cannot be explained by a Mach source</a:t>
            </a:r>
          </a:p>
          <a:p>
            <a:pPr defTabSz="685800">
              <a:lnSpc>
                <a:spcPts val="2700"/>
              </a:lnSpc>
              <a:buSzPct val="70000"/>
              <a:defRPr/>
            </a:pPr>
            <a:endParaRPr lang="de-DE" altLang="de-DE" sz="2000" b="1" dirty="0">
              <a:ea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37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599</Words>
  <Application>Microsoft Office PowerPoint</Application>
  <PresentationFormat>Breitbild</PresentationFormat>
  <Paragraphs>120</Paragraphs>
  <Slides>13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Arial</vt:lpstr>
      <vt:lpstr>Calibri</vt:lpstr>
      <vt:lpstr>Carlito</vt:lpstr>
      <vt:lpstr>Symbol</vt:lpstr>
      <vt:lpstr>Wingdings</vt:lpstr>
      <vt:lpstr>Office Theme</vt:lpstr>
      <vt:lpstr>Office Theme</vt:lpstr>
      <vt:lpstr>PowerPoint-Präsentation</vt:lpstr>
      <vt:lpstr>Why use seismoacoustic data?</vt:lpstr>
      <vt:lpstr>What signals can be detected?</vt:lpstr>
      <vt:lpstr>Event Location</vt:lpstr>
      <vt:lpstr>Infrasound Array Locations</vt:lpstr>
      <vt:lpstr>Infrasound Array Locations</vt:lpstr>
      <vt:lpstr>Seismic Station Locations</vt:lpstr>
      <vt:lpstr>Seismic Station Locations</vt:lpstr>
      <vt:lpstr>Direct Search Algorithm</vt:lpstr>
      <vt:lpstr>Direct Search Algorithm</vt:lpstr>
      <vt:lpstr>Direct Search Algorithm</vt:lpstr>
      <vt:lpstr>Strewn field estimation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Joachim</dc:creator>
  <dc:description/>
  <cp:lastModifiedBy>Dario Dario</cp:lastModifiedBy>
  <cp:revision>235</cp:revision>
  <dcterms:created xsi:type="dcterms:W3CDTF">2017-12-07T14:50:50Z</dcterms:created>
  <dcterms:modified xsi:type="dcterms:W3CDTF">2024-09-17T15:24:41Z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4</vt:i4>
  </property>
</Properties>
</file>